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85"/>
  </p:notesMasterIdLst>
  <p:sldIdLst>
    <p:sldId id="256" r:id="rId2"/>
    <p:sldId id="258" r:id="rId3"/>
    <p:sldId id="298" r:id="rId4"/>
    <p:sldId id="261" r:id="rId5"/>
    <p:sldId id="259" r:id="rId6"/>
    <p:sldId id="297" r:id="rId7"/>
    <p:sldId id="301" r:id="rId8"/>
    <p:sldId id="303" r:id="rId9"/>
    <p:sldId id="260" r:id="rId10"/>
    <p:sldId id="300" r:id="rId11"/>
    <p:sldId id="302" r:id="rId12"/>
    <p:sldId id="263" r:id="rId13"/>
    <p:sldId id="264" r:id="rId14"/>
    <p:sldId id="265" r:id="rId15"/>
    <p:sldId id="314" r:id="rId16"/>
    <p:sldId id="320" r:id="rId17"/>
    <p:sldId id="328" r:id="rId18"/>
    <p:sldId id="373" r:id="rId19"/>
    <p:sldId id="336" r:id="rId20"/>
    <p:sldId id="374" r:id="rId21"/>
    <p:sldId id="310" r:id="rId22"/>
    <p:sldId id="321" r:id="rId23"/>
    <p:sldId id="309" r:id="rId24"/>
    <p:sldId id="299" r:id="rId25"/>
    <p:sldId id="311" r:id="rId26"/>
    <p:sldId id="312" r:id="rId27"/>
    <p:sldId id="372" r:id="rId28"/>
    <p:sldId id="295" r:id="rId29"/>
    <p:sldId id="270" r:id="rId30"/>
    <p:sldId id="316" r:id="rId31"/>
    <p:sldId id="315" r:id="rId32"/>
    <p:sldId id="317" r:id="rId33"/>
    <p:sldId id="313" r:id="rId34"/>
    <p:sldId id="305" r:id="rId35"/>
    <p:sldId id="257" r:id="rId36"/>
    <p:sldId id="319" r:id="rId37"/>
    <p:sldId id="322" r:id="rId38"/>
    <p:sldId id="323" r:id="rId39"/>
    <p:sldId id="324" r:id="rId40"/>
    <p:sldId id="359" r:id="rId41"/>
    <p:sldId id="327" r:id="rId42"/>
    <p:sldId id="326" r:id="rId43"/>
    <p:sldId id="334" r:id="rId44"/>
    <p:sldId id="272" r:id="rId45"/>
    <p:sldId id="339" r:id="rId46"/>
    <p:sldId id="348" r:id="rId47"/>
    <p:sldId id="341" r:id="rId48"/>
    <p:sldId id="340" r:id="rId49"/>
    <p:sldId id="371" r:id="rId50"/>
    <p:sldId id="342" r:id="rId51"/>
    <p:sldId id="338" r:id="rId52"/>
    <p:sldId id="344" r:id="rId53"/>
    <p:sldId id="343" r:id="rId54"/>
    <p:sldId id="345" r:id="rId55"/>
    <p:sldId id="347" r:id="rId56"/>
    <p:sldId id="333" r:id="rId57"/>
    <p:sldId id="267" r:id="rId58"/>
    <p:sldId id="335" r:id="rId59"/>
    <p:sldId id="349" r:id="rId60"/>
    <p:sldId id="366" r:id="rId61"/>
    <p:sldId id="365" r:id="rId62"/>
    <p:sldId id="332" r:id="rId63"/>
    <p:sldId id="337" r:id="rId64"/>
    <p:sldId id="351" r:id="rId65"/>
    <p:sldId id="370" r:id="rId66"/>
    <p:sldId id="367" r:id="rId67"/>
    <p:sldId id="369" r:id="rId68"/>
    <p:sldId id="364" r:id="rId69"/>
    <p:sldId id="356" r:id="rId70"/>
    <p:sldId id="363" r:id="rId71"/>
    <p:sldId id="352" r:id="rId72"/>
    <p:sldId id="353" r:id="rId73"/>
    <p:sldId id="350" r:id="rId74"/>
    <p:sldId id="355" r:id="rId75"/>
    <p:sldId id="360" r:id="rId76"/>
    <p:sldId id="357" r:id="rId77"/>
    <p:sldId id="368" r:id="rId78"/>
    <p:sldId id="330" r:id="rId79"/>
    <p:sldId id="362" r:id="rId80"/>
    <p:sldId id="358" r:id="rId81"/>
    <p:sldId id="273" r:id="rId82"/>
    <p:sldId id="361" r:id="rId83"/>
    <p:sldId id="278" r:id="rId84"/>
  </p:sldIdLst>
  <p:sldSz cx="9144000" cy="5143500" type="screen16x9"/>
  <p:notesSz cx="6858000" cy="9144000"/>
  <p:embeddedFontLst>
    <p:embeddedFont>
      <p:font typeface="Karla" pitchFamily="2" charset="77"/>
      <p:regular r:id="rId86"/>
      <p:bold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DEFBC-E0BA-8C4C-A2C5-8DD7B0612703}" v="126" dt="2025-01-20T13:53:48.828"/>
  </p1510:revLst>
</p1510:revInfo>
</file>

<file path=ppt/tableStyles.xml><?xml version="1.0" encoding="utf-8"?>
<a:tblStyleLst xmlns:a="http://schemas.openxmlformats.org/drawingml/2006/main" def="{529A4B8C-1379-4C00-B28D-6DC4FF4FD505}">
  <a:tblStyle styleId="{529A4B8C-1379-4C00-B28D-6DC4FF4FD5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EBB76B-0159-4530-B0F6-C2C8905109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48639"/>
  </p:normalViewPr>
  <p:slideViewPr>
    <p:cSldViewPr snapToGrid="0">
      <p:cViewPr varScale="1">
        <p:scale>
          <a:sx n="78" d="100"/>
          <a:sy n="78" d="100"/>
        </p:scale>
        <p:origin x="1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Edwards" userId="39e47b6b-7053-4385-aac0-858cb85f5a17" providerId="ADAL" clId="{E7DFA730-1553-4C80-8CED-1AB5B21248D6}"/>
    <pc:docChg chg="modSld">
      <pc:chgData name="Anthony Edwards" userId="39e47b6b-7053-4385-aac0-858cb85f5a17" providerId="ADAL" clId="{E7DFA730-1553-4C80-8CED-1AB5B21248D6}" dt="2024-01-22T14:59:43.536" v="0" actId="729"/>
      <pc:docMkLst>
        <pc:docMk/>
      </pc:docMkLst>
      <pc:sldChg chg="mod modShow">
        <pc:chgData name="Anthony Edwards" userId="39e47b6b-7053-4385-aac0-858cb85f5a17" providerId="ADAL" clId="{E7DFA730-1553-4C80-8CED-1AB5B21248D6}" dt="2024-01-22T14:59:43.536" v="0" actId="729"/>
        <pc:sldMkLst>
          <pc:docMk/>
          <pc:sldMk cId="2724993069" sldId="360"/>
        </pc:sldMkLst>
      </pc:sldChg>
    </pc:docChg>
  </pc:docChgLst>
  <pc:docChgLst>
    <pc:chgData name="Anthony Edwards" userId="39e47b6b-7053-4385-aac0-858cb85f5a17" providerId="ADAL" clId="{F73DEFBC-E0BA-8C4C-A2C5-8DD7B0612703}"/>
    <pc:docChg chg="undo custSel addSld modSld">
      <pc:chgData name="Anthony Edwards" userId="39e47b6b-7053-4385-aac0-858cb85f5a17" providerId="ADAL" clId="{F73DEFBC-E0BA-8C4C-A2C5-8DD7B0612703}" dt="2025-01-20T13:53:48.828" v="2150" actId="20577"/>
      <pc:docMkLst>
        <pc:docMk/>
      </pc:docMkLst>
      <pc:sldChg chg="modNotesTx">
        <pc:chgData name="Anthony Edwards" userId="39e47b6b-7053-4385-aac0-858cb85f5a17" providerId="ADAL" clId="{F73DEFBC-E0BA-8C4C-A2C5-8DD7B0612703}" dt="2025-01-20T08:39:56.772" v="124" actId="20577"/>
        <pc:sldMkLst>
          <pc:docMk/>
          <pc:sldMk cId="0" sldId="256"/>
        </pc:sldMkLst>
      </pc:sldChg>
      <pc:sldChg chg="modNotesTx">
        <pc:chgData name="Anthony Edwards" userId="39e47b6b-7053-4385-aac0-858cb85f5a17" providerId="ADAL" clId="{F73DEFBC-E0BA-8C4C-A2C5-8DD7B0612703}" dt="2025-01-20T08:45:19.426" v="752" actId="20577"/>
        <pc:sldMkLst>
          <pc:docMk/>
          <pc:sldMk cId="0" sldId="260"/>
        </pc:sldMkLst>
      </pc:sldChg>
      <pc:sldChg chg="modAnim modNotesTx">
        <pc:chgData name="Anthony Edwards" userId="39e47b6b-7053-4385-aac0-858cb85f5a17" providerId="ADAL" clId="{F73DEFBC-E0BA-8C4C-A2C5-8DD7B0612703}" dt="2025-01-20T08:40:35.469" v="171" actId="20577"/>
        <pc:sldMkLst>
          <pc:docMk/>
          <pc:sldMk cId="0" sldId="261"/>
        </pc:sldMkLst>
      </pc:sldChg>
      <pc:sldChg chg="modNotesTx">
        <pc:chgData name="Anthony Edwards" userId="39e47b6b-7053-4385-aac0-858cb85f5a17" providerId="ADAL" clId="{F73DEFBC-E0BA-8C4C-A2C5-8DD7B0612703}" dt="2025-01-20T08:48:12.023" v="850" actId="20577"/>
        <pc:sldMkLst>
          <pc:docMk/>
          <pc:sldMk cId="0" sldId="263"/>
        </pc:sldMkLst>
      </pc:sldChg>
      <pc:sldChg chg="modSp modAnim modNotesTx">
        <pc:chgData name="Anthony Edwards" userId="39e47b6b-7053-4385-aac0-858cb85f5a17" providerId="ADAL" clId="{F73DEFBC-E0BA-8C4C-A2C5-8DD7B0612703}" dt="2025-01-20T08:49:15.320" v="1002" actId="20577"/>
        <pc:sldMkLst>
          <pc:docMk/>
          <pc:sldMk cId="0" sldId="264"/>
        </pc:sldMkLst>
        <pc:spChg chg="mod">
          <ac:chgData name="Anthony Edwards" userId="39e47b6b-7053-4385-aac0-858cb85f5a17" providerId="ADAL" clId="{F73DEFBC-E0BA-8C4C-A2C5-8DD7B0612703}" dt="2025-01-19T13:23:26.230" v="35" actId="20577"/>
          <ac:spMkLst>
            <pc:docMk/>
            <pc:sldMk cId="0" sldId="264"/>
            <ac:spMk id="141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19T13:22:13.582" v="7" actId="20577"/>
          <ac:spMkLst>
            <pc:docMk/>
            <pc:sldMk cId="0" sldId="264"/>
            <ac:spMk id="142" creationId="{00000000-0000-0000-0000-000000000000}"/>
          </ac:spMkLst>
        </pc:spChg>
      </pc:sldChg>
      <pc:sldChg chg="modNotesTx">
        <pc:chgData name="Anthony Edwards" userId="39e47b6b-7053-4385-aac0-858cb85f5a17" providerId="ADAL" clId="{F73DEFBC-E0BA-8C4C-A2C5-8DD7B0612703}" dt="2025-01-20T08:49:46.164" v="1098" actId="20577"/>
        <pc:sldMkLst>
          <pc:docMk/>
          <pc:sldMk cId="0" sldId="265"/>
        </pc:sldMkLst>
      </pc:sldChg>
      <pc:sldChg chg="addSp delSp modSp mod delAnim modAnim">
        <pc:chgData name="Anthony Edwards" userId="39e47b6b-7053-4385-aac0-858cb85f5a17" providerId="ADAL" clId="{F73DEFBC-E0BA-8C4C-A2C5-8DD7B0612703}" dt="2025-01-19T16:17:26.023" v="90" actId="14100"/>
        <pc:sldMkLst>
          <pc:docMk/>
          <pc:sldMk cId="0" sldId="267"/>
        </pc:sldMkLst>
        <pc:picChg chg="add mod">
          <ac:chgData name="Anthony Edwards" userId="39e47b6b-7053-4385-aac0-858cb85f5a17" providerId="ADAL" clId="{F73DEFBC-E0BA-8C4C-A2C5-8DD7B0612703}" dt="2025-01-19T16:17:26.023" v="90" actId="14100"/>
          <ac:picMkLst>
            <pc:docMk/>
            <pc:sldMk cId="0" sldId="267"/>
            <ac:picMk id="2" creationId="{B04075AC-D485-D850-FDB0-10DFB65F012E}"/>
          </ac:picMkLst>
        </pc:picChg>
        <pc:picChg chg="del mod">
          <ac:chgData name="Anthony Edwards" userId="39e47b6b-7053-4385-aac0-858cb85f5a17" providerId="ADAL" clId="{F73DEFBC-E0BA-8C4C-A2C5-8DD7B0612703}" dt="2025-01-19T16:16:46.194" v="87" actId="478"/>
          <ac:picMkLst>
            <pc:docMk/>
            <pc:sldMk cId="0" sldId="267"/>
            <ac:picMk id="4" creationId="{31A375F0-EC8D-113A-6F0E-2054A16DBB07}"/>
          </ac:picMkLst>
        </pc:picChg>
      </pc:sldChg>
      <pc:sldChg chg="modSp mod modNotesTx">
        <pc:chgData name="Anthony Edwards" userId="39e47b6b-7053-4385-aac0-858cb85f5a17" providerId="ADAL" clId="{F73DEFBC-E0BA-8C4C-A2C5-8DD7B0612703}" dt="2025-01-20T09:54:25.274" v="1830" actId="20577"/>
        <pc:sldMkLst>
          <pc:docMk/>
          <pc:sldMk cId="0" sldId="272"/>
        </pc:sldMkLst>
        <pc:spChg chg="mod">
          <ac:chgData name="Anthony Edwards" userId="39e47b6b-7053-4385-aac0-858cb85f5a17" providerId="ADAL" clId="{F73DEFBC-E0BA-8C4C-A2C5-8DD7B0612703}" dt="2025-01-20T09:49:18.898" v="1758" actId="255"/>
          <ac:spMkLst>
            <pc:docMk/>
            <pc:sldMk cId="0" sldId="272"/>
            <ac:spMk id="237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5.955" v="1757" actId="255"/>
          <ac:spMkLst>
            <pc:docMk/>
            <pc:sldMk cId="0" sldId="272"/>
            <ac:spMk id="240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8.898" v="1758" actId="255"/>
          <ac:spMkLst>
            <pc:docMk/>
            <pc:sldMk cId="0" sldId="272"/>
            <ac:spMk id="241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8.898" v="1758" actId="255"/>
          <ac:spMkLst>
            <pc:docMk/>
            <pc:sldMk cId="0" sldId="272"/>
            <ac:spMk id="242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5.955" v="1757" actId="255"/>
          <ac:spMkLst>
            <pc:docMk/>
            <pc:sldMk cId="0" sldId="272"/>
            <ac:spMk id="245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8.898" v="1758" actId="255"/>
          <ac:spMkLst>
            <pc:docMk/>
            <pc:sldMk cId="0" sldId="272"/>
            <ac:spMk id="246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8.898" v="1758" actId="255"/>
          <ac:spMkLst>
            <pc:docMk/>
            <pc:sldMk cId="0" sldId="272"/>
            <ac:spMk id="247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5.955" v="1757" actId="255"/>
          <ac:spMkLst>
            <pc:docMk/>
            <pc:sldMk cId="0" sldId="272"/>
            <ac:spMk id="249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8.898" v="1758" actId="255"/>
          <ac:spMkLst>
            <pc:docMk/>
            <pc:sldMk cId="0" sldId="272"/>
            <ac:spMk id="251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8.898" v="1758" actId="255"/>
          <ac:spMkLst>
            <pc:docMk/>
            <pc:sldMk cId="0" sldId="272"/>
            <ac:spMk id="252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5.955" v="1757" actId="255"/>
          <ac:spMkLst>
            <pc:docMk/>
            <pc:sldMk cId="0" sldId="272"/>
            <ac:spMk id="254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49:18.898" v="1758" actId="255"/>
          <ac:spMkLst>
            <pc:docMk/>
            <pc:sldMk cId="0" sldId="272"/>
            <ac:spMk id="256" creationId="{00000000-0000-0000-0000-000000000000}"/>
          </ac:spMkLst>
        </pc:spChg>
        <pc:grpChg chg="mod">
          <ac:chgData name="Anthony Edwards" userId="39e47b6b-7053-4385-aac0-858cb85f5a17" providerId="ADAL" clId="{F73DEFBC-E0BA-8C4C-A2C5-8DD7B0612703}" dt="2025-01-20T09:49:06.490" v="1756" actId="14100"/>
          <ac:grpSpMkLst>
            <pc:docMk/>
            <pc:sldMk cId="0" sldId="272"/>
            <ac:grpSpMk id="238" creationId="{00000000-0000-0000-0000-000000000000}"/>
          </ac:grpSpMkLst>
        </pc:grpChg>
        <pc:grpChg chg="mod">
          <ac:chgData name="Anthony Edwards" userId="39e47b6b-7053-4385-aac0-858cb85f5a17" providerId="ADAL" clId="{F73DEFBC-E0BA-8C4C-A2C5-8DD7B0612703}" dt="2025-01-20T09:49:06.490" v="1756" actId="14100"/>
          <ac:grpSpMkLst>
            <pc:docMk/>
            <pc:sldMk cId="0" sldId="272"/>
            <ac:grpSpMk id="248" creationId="{00000000-0000-0000-0000-000000000000}"/>
          </ac:grpSpMkLst>
        </pc:grpChg>
      </pc:sldChg>
      <pc:sldChg chg="modSp mod">
        <pc:chgData name="Anthony Edwards" userId="39e47b6b-7053-4385-aac0-858cb85f5a17" providerId="ADAL" clId="{F73DEFBC-E0BA-8C4C-A2C5-8DD7B0612703}" dt="2025-01-20T08:59:40.218" v="1585" actId="255"/>
        <pc:sldMkLst>
          <pc:docMk/>
          <pc:sldMk cId="1406879530" sldId="295"/>
        </pc:sldMkLst>
        <pc:spChg chg="mod">
          <ac:chgData name="Anthony Edwards" userId="39e47b6b-7053-4385-aac0-858cb85f5a17" providerId="ADAL" clId="{F73DEFBC-E0BA-8C4C-A2C5-8DD7B0612703}" dt="2025-01-20T08:59:40.218" v="1585" actId="255"/>
          <ac:spMkLst>
            <pc:docMk/>
            <pc:sldMk cId="1406879530" sldId="295"/>
            <ac:spMk id="113" creationId="{00000000-0000-0000-0000-000000000000}"/>
          </ac:spMkLst>
        </pc:spChg>
      </pc:sldChg>
      <pc:sldChg chg="modNotesTx">
        <pc:chgData name="Anthony Edwards" userId="39e47b6b-7053-4385-aac0-858cb85f5a17" providerId="ADAL" clId="{F73DEFBC-E0BA-8C4C-A2C5-8DD7B0612703}" dt="2025-01-20T08:42:08.447" v="365" actId="20577"/>
        <pc:sldMkLst>
          <pc:docMk/>
          <pc:sldMk cId="2480461045" sldId="297"/>
        </pc:sldMkLst>
      </pc:sldChg>
      <pc:sldChg chg="modNotesTx">
        <pc:chgData name="Anthony Edwards" userId="39e47b6b-7053-4385-aac0-858cb85f5a17" providerId="ADAL" clId="{F73DEFBC-E0BA-8C4C-A2C5-8DD7B0612703}" dt="2025-01-20T08:43:56.326" v="584" actId="20577"/>
        <pc:sldMkLst>
          <pc:docMk/>
          <pc:sldMk cId="2786454135" sldId="303"/>
        </pc:sldMkLst>
      </pc:sldChg>
      <pc:sldChg chg="modSp mod modAnim modNotesTx">
        <pc:chgData name="Anthony Edwards" userId="39e47b6b-7053-4385-aac0-858cb85f5a17" providerId="ADAL" clId="{F73DEFBC-E0BA-8C4C-A2C5-8DD7B0612703}" dt="2025-01-20T08:56:54.572" v="1580" actId="20577"/>
        <pc:sldMkLst>
          <pc:docMk/>
          <pc:sldMk cId="2087169751" sldId="310"/>
        </pc:sldMkLst>
        <pc:spChg chg="mod">
          <ac:chgData name="Anthony Edwards" userId="39e47b6b-7053-4385-aac0-858cb85f5a17" providerId="ADAL" clId="{F73DEFBC-E0BA-8C4C-A2C5-8DD7B0612703}" dt="2025-01-19T13:23:59.362" v="50" actId="20577"/>
          <ac:spMkLst>
            <pc:docMk/>
            <pc:sldMk cId="2087169751" sldId="310"/>
            <ac:spMk id="140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19T13:24:08.346" v="63" actId="20577"/>
          <ac:spMkLst>
            <pc:docMk/>
            <pc:sldMk cId="2087169751" sldId="310"/>
            <ac:spMk id="141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19T13:24:21.218" v="79" actId="20577"/>
          <ac:spMkLst>
            <pc:docMk/>
            <pc:sldMk cId="2087169751" sldId="310"/>
            <ac:spMk id="142" creationId="{00000000-0000-0000-0000-000000000000}"/>
          </ac:spMkLst>
        </pc:spChg>
      </pc:sldChg>
      <pc:sldChg chg="modNotesTx">
        <pc:chgData name="Anthony Edwards" userId="39e47b6b-7053-4385-aac0-858cb85f5a17" providerId="ADAL" clId="{F73DEFBC-E0BA-8C4C-A2C5-8DD7B0612703}" dt="2025-01-20T08:49:59.970" v="1130" actId="20577"/>
        <pc:sldMkLst>
          <pc:docMk/>
          <pc:sldMk cId="293380259" sldId="314"/>
        </pc:sldMkLst>
      </pc:sldChg>
      <pc:sldChg chg="modSp mod modNotesTx">
        <pc:chgData name="Anthony Edwards" userId="39e47b6b-7053-4385-aac0-858cb85f5a17" providerId="ADAL" clId="{F73DEFBC-E0BA-8C4C-A2C5-8DD7B0612703}" dt="2025-01-19T15:51:25.463" v="85" actId="1076"/>
        <pc:sldMkLst>
          <pc:docMk/>
          <pc:sldMk cId="651588517" sldId="317"/>
        </pc:sldMkLst>
        <pc:spChg chg="mod">
          <ac:chgData name="Anthony Edwards" userId="39e47b6b-7053-4385-aac0-858cb85f5a17" providerId="ADAL" clId="{F73DEFBC-E0BA-8C4C-A2C5-8DD7B0612703}" dt="2025-01-19T15:51:25.463" v="85" actId="1076"/>
          <ac:spMkLst>
            <pc:docMk/>
            <pc:sldMk cId="651588517" sldId="317"/>
            <ac:spMk id="3" creationId="{8933DA44-E104-E239-EC9F-60D0D813474C}"/>
          </ac:spMkLst>
        </pc:spChg>
      </pc:sldChg>
      <pc:sldChg chg="modSp">
        <pc:chgData name="Anthony Edwards" userId="39e47b6b-7053-4385-aac0-858cb85f5a17" providerId="ADAL" clId="{F73DEFBC-E0BA-8C4C-A2C5-8DD7B0612703}" dt="2025-01-20T09:08:49.524" v="1723" actId="20577"/>
        <pc:sldMkLst>
          <pc:docMk/>
          <pc:sldMk cId="2095506976" sldId="319"/>
        </pc:sldMkLst>
        <pc:spChg chg="mod">
          <ac:chgData name="Anthony Edwards" userId="39e47b6b-7053-4385-aac0-858cb85f5a17" providerId="ADAL" clId="{F73DEFBC-E0BA-8C4C-A2C5-8DD7B0612703}" dt="2025-01-20T09:08:49.524" v="1723" actId="20577"/>
          <ac:spMkLst>
            <pc:docMk/>
            <pc:sldMk cId="2095506976" sldId="319"/>
            <ac:spMk id="131" creationId="{00000000-0000-0000-0000-000000000000}"/>
          </ac:spMkLst>
        </pc:spChg>
        <pc:spChg chg="mod">
          <ac:chgData name="Anthony Edwards" userId="39e47b6b-7053-4385-aac0-858cb85f5a17" providerId="ADAL" clId="{F73DEFBC-E0BA-8C4C-A2C5-8DD7B0612703}" dt="2025-01-20T09:08:45.727" v="1715" actId="20577"/>
          <ac:spMkLst>
            <pc:docMk/>
            <pc:sldMk cId="2095506976" sldId="319"/>
            <ac:spMk id="133" creationId="{00000000-0000-0000-0000-000000000000}"/>
          </ac:spMkLst>
        </pc:spChg>
      </pc:sldChg>
      <pc:sldChg chg="modNotesTx">
        <pc:chgData name="Anthony Edwards" userId="39e47b6b-7053-4385-aac0-858cb85f5a17" providerId="ADAL" clId="{F73DEFBC-E0BA-8C4C-A2C5-8DD7B0612703}" dt="2025-01-20T08:50:39.659" v="1167" actId="20577"/>
        <pc:sldMkLst>
          <pc:docMk/>
          <pc:sldMk cId="2154944375" sldId="320"/>
        </pc:sldMkLst>
      </pc:sldChg>
      <pc:sldChg chg="modAnim">
        <pc:chgData name="Anthony Edwards" userId="39e47b6b-7053-4385-aac0-858cb85f5a17" providerId="ADAL" clId="{F73DEFBC-E0BA-8C4C-A2C5-8DD7B0612703}" dt="2025-01-20T08:57:05.076" v="1583"/>
        <pc:sldMkLst>
          <pc:docMk/>
          <pc:sldMk cId="2617449432" sldId="321"/>
        </pc:sldMkLst>
      </pc:sldChg>
      <pc:sldChg chg="addSp delSp modSp mod modNotesTx">
        <pc:chgData name="Anthony Edwards" userId="39e47b6b-7053-4385-aac0-858cb85f5a17" providerId="ADAL" clId="{F73DEFBC-E0BA-8C4C-A2C5-8DD7B0612703}" dt="2025-01-20T09:52:50.398" v="1777" actId="20577"/>
        <pc:sldMkLst>
          <pc:docMk/>
          <pc:sldMk cId="3470046951" sldId="326"/>
        </pc:sldMkLst>
        <pc:spChg chg="add mod">
          <ac:chgData name="Anthony Edwards" userId="39e47b6b-7053-4385-aac0-858cb85f5a17" providerId="ADAL" clId="{F73DEFBC-E0BA-8C4C-A2C5-8DD7B0612703}" dt="2025-01-20T09:52:07.403" v="1766" actId="2085"/>
          <ac:spMkLst>
            <pc:docMk/>
            <pc:sldMk cId="3470046951" sldId="326"/>
            <ac:spMk id="2" creationId="{BD38B4C9-EEB5-22BE-57CF-A0CBB85638E7}"/>
          </ac:spMkLst>
        </pc:spChg>
        <pc:spChg chg="add del">
          <ac:chgData name="Anthony Edwards" userId="39e47b6b-7053-4385-aac0-858cb85f5a17" providerId="ADAL" clId="{F73DEFBC-E0BA-8C4C-A2C5-8DD7B0612703}" dt="2025-01-20T09:52:24.847" v="1768" actId="22"/>
          <ac:spMkLst>
            <pc:docMk/>
            <pc:sldMk cId="3470046951" sldId="326"/>
            <ac:spMk id="4" creationId="{D785DDED-06E4-4245-E8D5-4B72CB8E74FE}"/>
          </ac:spMkLst>
        </pc:spChg>
        <pc:spChg chg="add mod">
          <ac:chgData name="Anthony Edwards" userId="39e47b6b-7053-4385-aac0-858cb85f5a17" providerId="ADAL" clId="{F73DEFBC-E0BA-8C4C-A2C5-8DD7B0612703}" dt="2025-01-20T09:52:37.007" v="1772" actId="20577"/>
          <ac:spMkLst>
            <pc:docMk/>
            <pc:sldMk cId="3470046951" sldId="326"/>
            <ac:spMk id="5" creationId="{3FC03D27-74E6-3EFA-2E7E-72576D460F19}"/>
          </ac:spMkLst>
        </pc:spChg>
      </pc:sldChg>
      <pc:sldChg chg="modNotesTx">
        <pc:chgData name="Anthony Edwards" userId="39e47b6b-7053-4385-aac0-858cb85f5a17" providerId="ADAL" clId="{F73DEFBC-E0BA-8C4C-A2C5-8DD7B0612703}" dt="2025-01-20T08:51:21.306" v="1188" actId="20577"/>
        <pc:sldMkLst>
          <pc:docMk/>
          <pc:sldMk cId="1620257831" sldId="328"/>
        </pc:sldMkLst>
      </pc:sldChg>
      <pc:sldChg chg="modNotesTx">
        <pc:chgData name="Anthony Edwards" userId="39e47b6b-7053-4385-aac0-858cb85f5a17" providerId="ADAL" clId="{F73DEFBC-E0BA-8C4C-A2C5-8DD7B0612703}" dt="2025-01-20T10:03:27.620" v="2149" actId="20577"/>
        <pc:sldMkLst>
          <pc:docMk/>
          <pc:sldMk cId="2165971933" sldId="333"/>
        </pc:sldMkLst>
      </pc:sldChg>
      <pc:sldChg chg="modNotesTx">
        <pc:chgData name="Anthony Edwards" userId="39e47b6b-7053-4385-aac0-858cb85f5a17" providerId="ADAL" clId="{F73DEFBC-E0BA-8C4C-A2C5-8DD7B0612703}" dt="2025-01-20T09:58:44.468" v="2105" actId="20577"/>
        <pc:sldMkLst>
          <pc:docMk/>
          <pc:sldMk cId="3866028372" sldId="342"/>
        </pc:sldMkLst>
      </pc:sldChg>
      <pc:sldChg chg="modNotesTx">
        <pc:chgData name="Anthony Edwards" userId="39e47b6b-7053-4385-aac0-858cb85f5a17" providerId="ADAL" clId="{F73DEFBC-E0BA-8C4C-A2C5-8DD7B0612703}" dt="2025-01-20T09:55:50.615" v="1944" actId="20577"/>
        <pc:sldMkLst>
          <pc:docMk/>
          <pc:sldMk cId="2466926636" sldId="348"/>
        </pc:sldMkLst>
      </pc:sldChg>
      <pc:sldChg chg="modSp mod">
        <pc:chgData name="Anthony Edwards" userId="39e47b6b-7053-4385-aac0-858cb85f5a17" providerId="ADAL" clId="{F73DEFBC-E0BA-8C4C-A2C5-8DD7B0612703}" dt="2025-01-20T09:00:23" v="1587" actId="255"/>
        <pc:sldMkLst>
          <pc:docMk/>
          <pc:sldMk cId="1334558756" sldId="366"/>
        </pc:sldMkLst>
        <pc:spChg chg="mod">
          <ac:chgData name="Anthony Edwards" userId="39e47b6b-7053-4385-aac0-858cb85f5a17" providerId="ADAL" clId="{F73DEFBC-E0BA-8C4C-A2C5-8DD7B0612703}" dt="2025-01-20T09:00:23" v="1587" actId="255"/>
          <ac:spMkLst>
            <pc:docMk/>
            <pc:sldMk cId="1334558756" sldId="366"/>
            <ac:spMk id="113" creationId="{00000000-0000-0000-0000-000000000000}"/>
          </ac:spMkLst>
        </pc:spChg>
      </pc:sldChg>
      <pc:sldChg chg="modSp">
        <pc:chgData name="Anthony Edwards" userId="39e47b6b-7053-4385-aac0-858cb85f5a17" providerId="ADAL" clId="{F73DEFBC-E0BA-8C4C-A2C5-8DD7B0612703}" dt="2025-01-19T13:25:23.114" v="80" actId="20577"/>
        <pc:sldMkLst>
          <pc:docMk/>
          <pc:sldMk cId="2221525501" sldId="367"/>
        </pc:sldMkLst>
        <pc:spChg chg="mod">
          <ac:chgData name="Anthony Edwards" userId="39e47b6b-7053-4385-aac0-858cb85f5a17" providerId="ADAL" clId="{F73DEFBC-E0BA-8C4C-A2C5-8DD7B0612703}" dt="2025-01-19T13:25:23.114" v="80" actId="20577"/>
          <ac:spMkLst>
            <pc:docMk/>
            <pc:sldMk cId="2221525501" sldId="367"/>
            <ac:spMk id="9" creationId="{220D17BB-04AA-21B5-EC67-FB8FA99FAD6C}"/>
          </ac:spMkLst>
        </pc:spChg>
      </pc:sldChg>
      <pc:sldChg chg="modNotesTx">
        <pc:chgData name="Anthony Edwards" userId="39e47b6b-7053-4385-aac0-858cb85f5a17" providerId="ADAL" clId="{F73DEFBC-E0BA-8C4C-A2C5-8DD7B0612703}" dt="2025-01-20T13:53:48.828" v="2150" actId="20577"/>
        <pc:sldMkLst>
          <pc:docMk/>
          <pc:sldMk cId="2976226076" sldId="370"/>
        </pc:sldMkLst>
      </pc:sldChg>
      <pc:sldChg chg="modNotesTx">
        <pc:chgData name="Anthony Edwards" userId="39e47b6b-7053-4385-aac0-858cb85f5a17" providerId="ADAL" clId="{F73DEFBC-E0BA-8C4C-A2C5-8DD7B0612703}" dt="2025-01-20T09:57:14.279" v="1997" actId="5793"/>
        <pc:sldMkLst>
          <pc:docMk/>
          <pc:sldMk cId="1773202712" sldId="371"/>
        </pc:sldMkLst>
      </pc:sldChg>
      <pc:sldChg chg="modSp mod">
        <pc:chgData name="Anthony Edwards" userId="39e47b6b-7053-4385-aac0-858cb85f5a17" providerId="ADAL" clId="{F73DEFBC-E0BA-8C4C-A2C5-8DD7B0612703}" dt="2025-01-20T09:03:28.768" v="1674" actId="20577"/>
        <pc:sldMkLst>
          <pc:docMk/>
          <pc:sldMk cId="2110456679" sldId="372"/>
        </pc:sldMkLst>
        <pc:spChg chg="mod">
          <ac:chgData name="Anthony Edwards" userId="39e47b6b-7053-4385-aac0-858cb85f5a17" providerId="ADAL" clId="{F73DEFBC-E0BA-8C4C-A2C5-8DD7B0612703}" dt="2025-01-20T09:03:28.768" v="1674" actId="20577"/>
          <ac:spMkLst>
            <pc:docMk/>
            <pc:sldMk cId="2110456679" sldId="372"/>
            <ac:spMk id="342" creationId="{00000000-0000-0000-0000-000000000000}"/>
          </ac:spMkLst>
        </pc:spChg>
      </pc:sldChg>
      <pc:sldChg chg="modNotesTx">
        <pc:chgData name="Anthony Edwards" userId="39e47b6b-7053-4385-aac0-858cb85f5a17" providerId="ADAL" clId="{F73DEFBC-E0BA-8C4C-A2C5-8DD7B0612703}" dt="2025-01-20T08:52:02.620" v="1223" actId="20577"/>
        <pc:sldMkLst>
          <pc:docMk/>
          <pc:sldMk cId="1218707695" sldId="373"/>
        </pc:sldMkLst>
      </pc:sldChg>
      <pc:sldChg chg="modSp add mod modNotesTx">
        <pc:chgData name="Anthony Edwards" userId="39e47b6b-7053-4385-aac0-858cb85f5a17" providerId="ADAL" clId="{F73DEFBC-E0BA-8C4C-A2C5-8DD7B0612703}" dt="2025-01-20T08:54:34.239" v="1369" actId="20577"/>
        <pc:sldMkLst>
          <pc:docMk/>
          <pc:sldMk cId="783488972" sldId="374"/>
        </pc:sldMkLst>
        <pc:spChg chg="mod">
          <ac:chgData name="Anthony Edwards" userId="39e47b6b-7053-4385-aac0-858cb85f5a17" providerId="ADAL" clId="{F73DEFBC-E0BA-8C4C-A2C5-8DD7B0612703}" dt="2025-01-20T08:54:00.089" v="1240" actId="20577"/>
          <ac:spMkLst>
            <pc:docMk/>
            <pc:sldMk cId="783488972" sldId="374"/>
            <ac:spMk id="70" creationId="{E0343785-9455-79D3-85A7-AF9C45F0C8B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Anyone here not </a:t>
            </a:r>
            <a:r>
              <a:rPr lang="en-GB" dirty="0" err="1"/>
              <a:t>expexting</a:t>
            </a:r>
            <a:r>
              <a:rPr lang="en-GB" dirty="0"/>
              <a:t> 3014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51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587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Build these up over time.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Not something you do at the end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Living documents adapt and change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If you are putting your plan together at this point, I can make predictions about your grade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 urge you to get this done in the first 4 weeks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Worth 10%. Could be worth more.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Engage with each others posts, give feedback, steal ideas.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Even if working as a team. . 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283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You get to decide what you 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25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We’ll share research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We’ll share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Not a zero sum game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884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94B827DD-8F3B-D001-1C55-CDCFCB353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840110DB-4B00-F78E-53DA-0A6494ED7E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B5C0A54B-B881-CB22-9865-4D09FCD4B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No expectation to write software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Create headspace for your other code heavy modules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652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What does your timetable for a Monday look like?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1406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4FB01AF0-8352-DBB4-A96B-824725563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>
            <a:extLst>
              <a:ext uri="{FF2B5EF4-FFF2-40B4-BE49-F238E27FC236}">
                <a16:creationId xmlns:a16="http://schemas.microsoft.com/office/drawing/2014/main" id="{B74FB27B-CA59-FDA9-7665-7B46C57FE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>
            <a:extLst>
              <a:ext uri="{FF2B5EF4-FFF2-40B4-BE49-F238E27FC236}">
                <a16:creationId xmlns:a16="http://schemas.microsoft.com/office/drawing/2014/main" id="{BD7DA3E7-658D-E73E-ED30-C93041E68E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As long as you are not submitting the same work, we’re good.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 encourage you to use any AI tools that you think will help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8240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Post </a:t>
            </a:r>
            <a:r>
              <a:rPr lang="en-GB" dirty="0" err="1"/>
              <a:t>mortum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Take an honest look at your </a:t>
            </a:r>
            <a:r>
              <a:rPr lang="en-GB" dirty="0" err="1"/>
              <a:t>uni</a:t>
            </a:r>
            <a:r>
              <a:rPr lang="en-GB" dirty="0"/>
              <a:t> time &amp; skillset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Strategise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Use your post </a:t>
            </a:r>
            <a:r>
              <a:rPr lang="en-GB" dirty="0" err="1"/>
              <a:t>mortum</a:t>
            </a:r>
            <a:r>
              <a:rPr lang="en-GB" dirty="0"/>
              <a:t> as the basis of your plan.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What are you going to do. When are you going to do it</a:t>
            </a:r>
          </a:p>
        </p:txBody>
      </p:sp>
    </p:spTree>
    <p:extLst>
      <p:ext uri="{BB962C8B-B14F-4D97-AF65-F5344CB8AC3E}">
        <p14:creationId xmlns:p14="http://schemas.microsoft.com/office/powerpoint/2010/main" val="2007959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These apply to both yourself and any projects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539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563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11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We’ll cover the second assignment in due course.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98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222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517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915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Quite prescriptive in the first few weeks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You might use something different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479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87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00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trello.com</a:t>
            </a:r>
            <a:r>
              <a:rPr lang="en-US" dirty="0"/>
              <a:t>/b/PCBgLPH6/3014-24-25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605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18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We’ll cover the second assignment in due course.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1397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676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485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29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023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Using the language of games, no requirement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207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695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Engagement will drive the strategy plan.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There is more value to it than 10%. It’ll improve the 90%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5232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Add submission dates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186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Aim to have your plan complete by the end of week 4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7895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Some sense of direction that you’re going.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 err="1"/>
              <a:t>Ultimatley</a:t>
            </a:r>
            <a:r>
              <a:rPr lang="en-GB" dirty="0"/>
              <a:t>, you’ll set some goals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Android Developer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Video Game Developer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YouTuber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937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7010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225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what, why, how you’ll know your succeeding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The most flexible module at the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there is one over arching goal. . . 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Land a £2 million client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Became disengaged because I didn’t know if I was succeeding or not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6280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260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9589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4189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851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389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Time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Comes out of having goals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1575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512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29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Take something you’ve made and engage with industry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Formed a company, launched game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Built a portfolio &amp; got feedback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Went networking and met their future employers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3724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452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865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0548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0517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0085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7061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2208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You’re going to be entering the real world.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51534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2225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Get suggestions from the class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171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Could be your 3013 game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Could be something for a pervious module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Could be your personal brand and portfolio</a:t>
            </a:r>
            <a:br>
              <a:rPr lang="en-GB"/>
            </a:br>
            <a:br>
              <a:rPr lang="en-GB"/>
            </a:br>
            <a:r>
              <a:rPr lang="en-GB"/>
              <a:t>In order to do that. . 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94230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</a:t>
            </a:r>
            <a:r>
              <a:rPr lang="en-GB" err="1"/>
              <a:t>miro.com</a:t>
            </a:r>
            <a:r>
              <a:rPr lang="en-GB"/>
              <a:t>/app/board/uXjVPtXX6-I=/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75344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 problem solving tool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Our brains don’t jus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63578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7225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 you to develop an idea over 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32966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</a:t>
            </a:r>
            <a:r>
              <a:rPr lang="en-GB" err="1"/>
              <a:t>miro.com</a:t>
            </a:r>
            <a:r>
              <a:rPr lang="en-GB"/>
              <a:t>/app/board/uXjVPtXX6-I=/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6766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miro.com</a:t>
            </a:r>
            <a:r>
              <a:rPr lang="en-GB" dirty="0"/>
              <a:t>/app/board/uXjVPtXX6-I=/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5120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</a:t>
            </a:r>
            <a:r>
              <a:rPr lang="en-GB" err="1"/>
              <a:t>miro.com</a:t>
            </a:r>
            <a:r>
              <a:rPr lang="en-GB"/>
              <a:t>/app/board/uXjVPtXX6-I=/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68755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Reality – I want to be an ai developer</a:t>
            </a:r>
            <a:br>
              <a:rPr lang="en-GB"/>
            </a:br>
            <a:r>
              <a:rPr lang="en-GB"/>
              <a:t>	-	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54760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895b6996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895b6996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Can be used on any question.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In a game context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08490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895b6996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895b6996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44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I’d expect you to have seen most of the processes we use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Gannt - Not looking for perfect, technical example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2 weeks of a post </a:t>
            </a:r>
            <a:r>
              <a:rPr lang="en-GB" dirty="0" err="1"/>
              <a:t>mortum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2 weeks of planning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Execute for the rest of the module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61392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</a:t>
            </a:r>
            <a:r>
              <a:rPr lang="en-GB" err="1"/>
              <a:t>miro.com</a:t>
            </a:r>
            <a:r>
              <a:rPr lang="en-GB"/>
              <a:t>/app/board/uXjVPtXX6-I=/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140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Add submission dates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2595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5d0b3cd69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5d0b3cd69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Highest rating withing comp-sci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Kept them in uni. . . Could see the point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Filled in skill gaps (video editing)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 err="1"/>
              <a:t>Paradim</a:t>
            </a:r>
            <a:r>
              <a:rPr lang="en-GB" dirty="0"/>
              <a:t> world expert  (pre-release vids)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mall hole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25"/>
            <a:ext cx="9142883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043092" y="0"/>
                </a:moveTo>
                <a:cubicBezTo>
                  <a:pt x="3095509" y="23543"/>
                  <a:pt x="3152046" y="49909"/>
                  <a:pt x="3213600" y="78595"/>
                </a:cubicBezTo>
                <a:cubicBezTo>
                  <a:pt x="3550416" y="235660"/>
                  <a:pt x="3737756" y="323016"/>
                  <a:pt x="3802991" y="502244"/>
                </a:cubicBezTo>
                <a:cubicBezTo>
                  <a:pt x="3868225" y="681472"/>
                  <a:pt x="3780870" y="868833"/>
                  <a:pt x="3623805" y="1205649"/>
                </a:cubicBezTo>
                <a:cubicBezTo>
                  <a:pt x="3466740" y="1542465"/>
                  <a:pt x="3379384" y="1729805"/>
                  <a:pt x="3200156" y="1795040"/>
                </a:cubicBezTo>
                <a:cubicBezTo>
                  <a:pt x="3020928" y="1860274"/>
                  <a:pt x="2833567" y="1772918"/>
                  <a:pt x="2496772" y="1615853"/>
                </a:cubicBezTo>
                <a:cubicBezTo>
                  <a:pt x="2159977" y="1458789"/>
                  <a:pt x="1972595" y="1371433"/>
                  <a:pt x="1907361" y="1192205"/>
                </a:cubicBezTo>
                <a:cubicBezTo>
                  <a:pt x="1842126" y="1012977"/>
                  <a:pt x="1929503" y="825615"/>
                  <a:pt x="2086546" y="488821"/>
                </a:cubicBezTo>
                <a:cubicBezTo>
                  <a:pt x="2193515" y="259412"/>
                  <a:pt x="2268158" y="99378"/>
                  <a:pt x="2361515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85" y="1433"/>
            <a:ext cx="9144087" cy="5143548"/>
            <a:chOff x="32524" y="4599878"/>
            <a:chExt cx="4014438" cy="2258121"/>
          </a:xfrm>
        </p:grpSpPr>
        <p:sp>
          <p:nvSpPr>
            <p:cNvPr id="15" name="Google Shape;15;p3"/>
            <p:cNvSpPr/>
            <p:nvPr/>
          </p:nvSpPr>
          <p:spPr>
            <a:xfrm>
              <a:off x="32524" y="6104602"/>
              <a:ext cx="384717" cy="753397"/>
            </a:xfrm>
            <a:custGeom>
              <a:avLst/>
              <a:gdLst/>
              <a:ahLst/>
              <a:cxnLst/>
              <a:rect l="l" t="t" r="r" b="b"/>
              <a:pathLst>
                <a:path w="384717" h="753397" extrusionOk="0">
                  <a:moveTo>
                    <a:pt x="98270" y="213079"/>
                  </a:moveTo>
                  <a:cubicBezTo>
                    <a:pt x="62307" y="136115"/>
                    <a:pt x="29376" y="65507"/>
                    <a:pt x="0" y="0"/>
                  </a:cubicBezTo>
                  <a:lnTo>
                    <a:pt x="0" y="753397"/>
                  </a:lnTo>
                  <a:lnTo>
                    <a:pt x="384717" y="753397"/>
                  </a:lnTo>
                  <a:cubicBezTo>
                    <a:pt x="292469" y="629640"/>
                    <a:pt x="209462" y="451666"/>
                    <a:pt x="98270" y="2130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2524" y="4599878"/>
              <a:ext cx="4014438" cy="2258121"/>
            </a:xfrm>
            <a:custGeom>
              <a:avLst/>
              <a:gdLst/>
              <a:ahLst/>
              <a:cxnLst/>
              <a:rect l="l" t="t" r="r" b="b"/>
              <a:pathLst>
                <a:path w="4014438" h="2258121" extrusionOk="0">
                  <a:moveTo>
                    <a:pt x="0" y="0"/>
                  </a:moveTo>
                  <a:lnTo>
                    <a:pt x="0" y="663951"/>
                  </a:lnTo>
                  <a:cubicBezTo>
                    <a:pt x="122942" y="548013"/>
                    <a:pt x="321322" y="455472"/>
                    <a:pt x="605950" y="322744"/>
                  </a:cubicBezTo>
                  <a:cubicBezTo>
                    <a:pt x="1022867" y="128295"/>
                    <a:pt x="1254763" y="20197"/>
                    <a:pt x="1476624" y="100946"/>
                  </a:cubicBezTo>
                  <a:cubicBezTo>
                    <a:pt x="1698484" y="181695"/>
                    <a:pt x="1806602" y="413613"/>
                    <a:pt x="2000947" y="830508"/>
                  </a:cubicBezTo>
                  <a:cubicBezTo>
                    <a:pt x="2195292" y="1247404"/>
                    <a:pt x="2303493" y="1479321"/>
                    <a:pt x="2222745" y="1701161"/>
                  </a:cubicBezTo>
                  <a:cubicBezTo>
                    <a:pt x="2141996" y="1923000"/>
                    <a:pt x="1910099" y="2031160"/>
                    <a:pt x="1493204" y="2225567"/>
                  </a:cubicBezTo>
                  <a:lnTo>
                    <a:pt x="1423370" y="2258122"/>
                  </a:lnTo>
                  <a:lnTo>
                    <a:pt x="4014439" y="2258122"/>
                  </a:lnTo>
                  <a:lnTo>
                    <a:pt x="4014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4532" y="-11"/>
            <a:ext cx="9193063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2258122"/>
                </a:lnTo>
                <a:lnTo>
                  <a:pt x="1342328" y="2258122"/>
                </a:lnTo>
                <a:cubicBezTo>
                  <a:pt x="1250100" y="2134365"/>
                  <a:pt x="1167094" y="1956391"/>
                  <a:pt x="1055881" y="1717804"/>
                </a:cubicBezTo>
                <a:cubicBezTo>
                  <a:pt x="861432" y="1300908"/>
                  <a:pt x="753335" y="1068991"/>
                  <a:pt x="834083" y="847151"/>
                </a:cubicBezTo>
                <a:cubicBezTo>
                  <a:pt x="914832" y="625312"/>
                  <a:pt x="1146729" y="517152"/>
                  <a:pt x="1563624" y="322744"/>
                </a:cubicBezTo>
                <a:cubicBezTo>
                  <a:pt x="1980519" y="128337"/>
                  <a:pt x="2212437" y="20198"/>
                  <a:pt x="2434297" y="100946"/>
                </a:cubicBezTo>
                <a:cubicBezTo>
                  <a:pt x="2656158" y="181695"/>
                  <a:pt x="2764276" y="413613"/>
                  <a:pt x="2958684" y="830508"/>
                </a:cubicBezTo>
                <a:cubicBezTo>
                  <a:pt x="3153091" y="1247403"/>
                  <a:pt x="3261230" y="1479321"/>
                  <a:pt x="3180481" y="1701160"/>
                </a:cubicBezTo>
                <a:cubicBezTo>
                  <a:pt x="3099732" y="1923000"/>
                  <a:pt x="2867836" y="2031160"/>
                  <a:pt x="2450940" y="2225567"/>
                </a:cubicBezTo>
                <a:lnTo>
                  <a:pt x="2380981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Karla"/>
              <a:buChar char="▪"/>
              <a:defRPr sz="2800">
                <a:latin typeface="Karla"/>
                <a:ea typeface="Karla"/>
                <a:cs typeface="Karla"/>
                <a:sym typeface="Karla"/>
              </a:defRPr>
            </a:lvl1pPr>
            <a:lvl2pPr marL="914400" lvl="1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2pPr>
            <a:lvl3pPr marL="1371600" lvl="2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3pPr>
            <a:lvl4pPr marL="1828800" lvl="3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4pPr>
            <a:lvl5pPr marL="2286000" lvl="4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5pPr>
            <a:lvl6pPr marL="2743200" lvl="5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6pPr>
            <a:lvl7pPr marL="3200400" lvl="6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7pPr>
            <a:lvl8pPr marL="3657600" lvl="7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8pPr>
            <a:lvl9pPr marL="4114800" lvl="8" indent="-406400" algn="ctr">
              <a:spcBef>
                <a:spcPts val="600"/>
              </a:spcBef>
              <a:spcAft>
                <a:spcPts val="60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362962" y="1295124"/>
            <a:ext cx="418075" cy="342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 Semi Condense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41" y="0"/>
            <a:ext cx="9144088" cy="5143548"/>
            <a:chOff x="8145036" y="0"/>
            <a:chExt cx="4014438" cy="2258121"/>
          </a:xfrm>
        </p:grpSpPr>
        <p:sp>
          <p:nvSpPr>
            <p:cNvPr id="31" name="Google Shape;31;p6"/>
            <p:cNvSpPr/>
            <p:nvPr/>
          </p:nvSpPr>
          <p:spPr>
            <a:xfrm>
              <a:off x="8145036" y="0"/>
              <a:ext cx="4014376" cy="2258121"/>
            </a:xfrm>
            <a:custGeom>
              <a:avLst/>
              <a:gdLst/>
              <a:ahLst/>
              <a:cxnLst/>
              <a:rect l="l" t="t" r="r" b="b"/>
              <a:pathLst>
                <a:path w="4014376" h="2258121" extrusionOk="0">
                  <a:moveTo>
                    <a:pt x="2148603" y="1774988"/>
                  </a:moveTo>
                  <a:cubicBezTo>
                    <a:pt x="1965654" y="1382640"/>
                    <a:pt x="1863892" y="1164459"/>
                    <a:pt x="1939873" y="955604"/>
                  </a:cubicBezTo>
                  <a:cubicBezTo>
                    <a:pt x="2015855" y="746748"/>
                    <a:pt x="2234119" y="645049"/>
                    <a:pt x="2626468" y="462162"/>
                  </a:cubicBezTo>
                  <a:cubicBezTo>
                    <a:pt x="3018816" y="279275"/>
                    <a:pt x="3236997" y="177451"/>
                    <a:pt x="3445831" y="253432"/>
                  </a:cubicBezTo>
                  <a:cubicBezTo>
                    <a:pt x="3654666" y="329414"/>
                    <a:pt x="3756386" y="547678"/>
                    <a:pt x="3939272" y="940006"/>
                  </a:cubicBezTo>
                  <a:cubicBezTo>
                    <a:pt x="3966182" y="997693"/>
                    <a:pt x="3991294" y="1051574"/>
                    <a:pt x="4014377" y="1102256"/>
                  </a:cubicBezTo>
                  <a:lnTo>
                    <a:pt x="4014377" y="0"/>
                  </a:lnTo>
                  <a:lnTo>
                    <a:pt x="0" y="0"/>
                  </a:lnTo>
                  <a:lnTo>
                    <a:pt x="0" y="2258122"/>
                  </a:lnTo>
                  <a:lnTo>
                    <a:pt x="2400007" y="2258122"/>
                  </a:lnTo>
                  <a:cubicBezTo>
                    <a:pt x="2320283" y="2143125"/>
                    <a:pt x="2245932" y="1983697"/>
                    <a:pt x="2148603" y="1774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11595195" y="1947441"/>
              <a:ext cx="564279" cy="310680"/>
            </a:xfrm>
            <a:custGeom>
              <a:avLst/>
              <a:gdLst/>
              <a:ahLst/>
              <a:cxnLst/>
              <a:rect l="l" t="t" r="r" b="b"/>
              <a:pathLst>
                <a:path w="564279" h="310680" extrusionOk="0">
                  <a:moveTo>
                    <a:pt x="11332" y="305390"/>
                  </a:moveTo>
                  <a:lnTo>
                    <a:pt x="0" y="310680"/>
                  </a:lnTo>
                  <a:lnTo>
                    <a:pt x="564279" y="310680"/>
                  </a:lnTo>
                  <a:lnTo>
                    <a:pt x="564279" y="0"/>
                  </a:lnTo>
                  <a:cubicBezTo>
                    <a:pt x="447610" y="101929"/>
                    <a:pt x="266229" y="186525"/>
                    <a:pt x="11332" y="305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90026" y="-743550"/>
            <a:ext cx="2750366" cy="2750258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le.plymouth.ac.uk/mod/resource/view.php?id=148717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le.plymouth.ac.uk/mod/resource/view.php?id=1487181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or.nightcafe.studio/creation/SKkLdAX75aId4Y31P6O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PCBgLPH6/3014-24-25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bU9rqx6/301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splash.com/photos/KE0nC8-58MQ" TargetMode="External"/><Relationship Id="rId4" Type="http://schemas.openxmlformats.org/officeDocument/2006/relationships/hyperlink" Target="https://news.gallup.com/businessjournal/186164/employees-don-know-expected-work.aspx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XpKvs-apvOs?feature=oembed" TargetMode="External"/><Relationship Id="rId4" Type="http://schemas.openxmlformats.org/officeDocument/2006/relationships/image" Target="../media/image2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or.nightcafe.studio/creation/SKkLdAX75aId4Y31P6OK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yoa.com/ourblog/why-mind-mapping-works-the-benefits-of-mind-mapping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yoa.com/ourblog/why-mind-mapping-works-the-benefits-of-mind-mapping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mind-map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zT_2aBP6vM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BZOqDpZK7rw?feature=oembed" TargetMode="External"/><Relationship Id="rId4" Type="http://schemas.openxmlformats.org/officeDocument/2006/relationships/image" Target="../media/image2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yoa.com/ourblog/why-mind-mapping-works-the-benefits-of-mind-mapping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PtXX6-I=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bU9rqx6/3014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3014</a:t>
            </a:r>
            <a:br>
              <a:rPr lang="en"/>
            </a:br>
            <a:r>
              <a:rPr lang="en"/>
              <a:t>Industry Engagement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part of this module, students often: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Develop their portfolio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/>
              <a:t>Package university work together into a coherent portfolio whilst establishing a personal brand to help with career goals.</a:t>
            </a:r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Learn new skills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/>
              <a:t>By identifying skill gaps, supported self-study could let you focus on acquiring new skills  and learning new tools to support personal and professional growth.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Connect with industry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Use online platforms and in person events to connect with industry figures.</a:t>
            </a:r>
            <a:endParaRPr sz="120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Narrow in on a career path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/>
              <a:t>Develop ideas and goals for post graduation and take steps to make them a reality.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844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You decide. . 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84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20815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Strategy Plan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br>
              <a:rPr lang="en"/>
            </a:br>
            <a:r>
              <a:rPr lang="en"/>
              <a:t>A single document with supporting evidence outlining your strategy for engaging with your chosen industry.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Assignments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Journey Pitch and Supporting Evidence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Deliver a 7ish minute pitch about your journey executing your strategy plan.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"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Google Shape;78;p15">
            <a:extLst>
              <a:ext uri="{FF2B5EF4-FFF2-40B4-BE49-F238E27FC236}">
                <a16:creationId xmlns:a16="http://schemas.microsoft.com/office/drawing/2014/main" id="{D26986E6-E68B-6529-A45E-037F0D692D40}"/>
              </a:ext>
            </a:extLst>
          </p:cNvPr>
          <p:cNvSpPr txBox="1">
            <a:spLocks/>
          </p:cNvSpPr>
          <p:nvPr/>
        </p:nvSpPr>
        <p:spPr>
          <a:xfrm>
            <a:off x="3651875" y="3601125"/>
            <a:ext cx="50349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▪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en-GB" sz="1200" b="1">
                <a:solidFill>
                  <a:schemeClr val="dk2"/>
                </a:solidFill>
              </a:rPr>
              <a:t>This module is filled with living documents</a:t>
            </a:r>
            <a:br>
              <a:rPr lang="en-GB" sz="1200" b="1">
                <a:solidFill>
                  <a:schemeClr val="dk2"/>
                </a:solidFill>
              </a:rPr>
            </a:br>
            <a:br>
              <a:rPr lang="en-GB" sz="1200">
                <a:solidFill>
                  <a:schemeClr val="dk2"/>
                </a:solidFill>
              </a:rPr>
            </a:br>
            <a:r>
              <a:rPr lang="en-GB" sz="1200">
                <a:solidFill>
                  <a:schemeClr val="dk2"/>
                </a:solidFill>
              </a:rPr>
              <a:t>You’ll iterate a core set of documents and add new ones as the module progresses. As you make new learnings along your journey, these core documents should be updated often.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Submissions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3980262" y="1200150"/>
            <a:ext cx="200984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3</a:t>
            </a:r>
            <a:r>
              <a:rPr lang="en" b="1" baseline="30000" dirty="0"/>
              <a:t>rd</a:t>
            </a:r>
            <a:r>
              <a:rPr lang="en" b="1" dirty="0"/>
              <a:t> </a:t>
            </a:r>
            <a:r>
              <a:rPr lang="en-GB" b="1" dirty="0"/>
              <a:t>March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br>
              <a:rPr lang="en" dirty="0"/>
            </a:br>
            <a:r>
              <a:rPr lang="en" dirty="0"/>
              <a:t>Submission of your strategy plan for the remainder of the module.</a:t>
            </a:r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6330924" y="1200150"/>
            <a:ext cx="2254463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6</a:t>
            </a:r>
            <a:r>
              <a:rPr lang="en" b="1" baseline="30000" dirty="0"/>
              <a:t>th</a:t>
            </a:r>
            <a:r>
              <a:rPr lang="en" b="1" dirty="0"/>
              <a:t> May</a:t>
            </a:r>
            <a:br>
              <a:rPr lang="en" b="1" dirty="0"/>
            </a:br>
            <a:br>
              <a:rPr lang="en" b="1" dirty="0"/>
            </a:br>
            <a:r>
              <a:rPr lang="en-GB" dirty="0"/>
              <a:t>Submission of the evidence documenting the implementation of your plan.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/>
          <a:srcRect l="17058" r="17058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 post a week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You’re expected to provide a weekly forum or blog post covering the work completed that week.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Individually graded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8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Self led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494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Collaborative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025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9B344964-72DC-3B8A-D7DB-B7C813B6F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7546F7DD-40F1-E764-126E-E2D7F24BA5B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Code-lite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707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Session times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508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/>
          <a:srcRect t="2922" b="2922"/>
          <a:stretch/>
        </p:blipFill>
        <p:spPr>
          <a:xfrm>
            <a:off x="4287609" y="0"/>
            <a:ext cx="4423306" cy="4164772"/>
          </a:xfrm>
          <a:custGeom>
            <a:avLst/>
            <a:gdLst/>
            <a:ahLst/>
            <a:cxnLst/>
            <a:rect l="l" t="t" r="r" b="b"/>
            <a:pathLst>
              <a:path w="20674" h="21096" extrusionOk="0">
                <a:moveTo>
                  <a:pt x="5071" y="0"/>
                </a:moveTo>
                <a:cubicBezTo>
                  <a:pt x="4077" y="1153"/>
                  <a:pt x="3282" y="3014"/>
                  <a:pt x="2142" y="5678"/>
                </a:cubicBezTo>
                <a:cubicBezTo>
                  <a:pt x="468" y="9588"/>
                  <a:pt x="-463" y="11762"/>
                  <a:pt x="233" y="13843"/>
                </a:cubicBezTo>
                <a:cubicBezTo>
                  <a:pt x="928" y="15925"/>
                  <a:pt x="2924" y="16940"/>
                  <a:pt x="6515" y="18764"/>
                </a:cubicBezTo>
                <a:cubicBezTo>
                  <a:pt x="10105" y="20588"/>
                  <a:pt x="12105" y="21600"/>
                  <a:pt x="14012" y="20843"/>
                </a:cubicBezTo>
                <a:cubicBezTo>
                  <a:pt x="15919" y="20086"/>
                  <a:pt x="16855" y="17911"/>
                  <a:pt x="18529" y="14000"/>
                </a:cubicBezTo>
                <a:cubicBezTo>
                  <a:pt x="20203" y="10089"/>
                  <a:pt x="21137" y="7915"/>
                  <a:pt x="20443" y="5834"/>
                </a:cubicBezTo>
                <a:cubicBezTo>
                  <a:pt x="19749" y="3753"/>
                  <a:pt x="17748" y="2738"/>
                  <a:pt x="14156" y="913"/>
                </a:cubicBezTo>
                <a:cubicBezTo>
                  <a:pt x="13500" y="577"/>
                  <a:pt x="12898" y="273"/>
                  <a:pt x="12340" y="0"/>
                </a:cubicBezTo>
                <a:lnTo>
                  <a:pt x="507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 idx="4294967295"/>
          </p:nvPr>
        </p:nvSpPr>
        <p:spPr>
          <a:xfrm>
            <a:off x="838200" y="1948625"/>
            <a:ext cx="4306800" cy="14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Hello!</a:t>
            </a:r>
            <a:endParaRPr sz="12000" b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294967295"/>
          </p:nvPr>
        </p:nvSpPr>
        <p:spPr>
          <a:xfrm>
            <a:off x="914400" y="3332495"/>
            <a:ext cx="4306800" cy="10587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Karla"/>
                <a:ea typeface="Karla"/>
                <a:cs typeface="Karla"/>
                <a:sym typeface="Karla"/>
              </a:rPr>
              <a:t>I am </a:t>
            </a:r>
            <a:r>
              <a:rPr lang="en-GB" sz="1400" b="1">
                <a:latin typeface="Karla"/>
                <a:ea typeface="Karla"/>
                <a:cs typeface="Karla"/>
                <a:sym typeface="Karla"/>
              </a:rPr>
              <a:t>Tony Edwards</a:t>
            </a:r>
            <a:endParaRPr sz="1400" b="1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am here </a:t>
            </a:r>
            <a:r>
              <a:rPr lang="en-GB" sz="1400"/>
              <a:t>to guide you through your module journey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contact me via </a:t>
            </a:r>
            <a:r>
              <a:rPr lang="en" sz="1400" b="1"/>
              <a:t>Teams</a:t>
            </a:r>
            <a:r>
              <a:rPr lang="en" sz="1400"/>
              <a:t> or </a:t>
            </a:r>
            <a:r>
              <a:rPr lang="en-GB" sz="1400"/>
              <a:t>a</a:t>
            </a:r>
            <a:r>
              <a:rPr lang="en" sz="1400" err="1"/>
              <a:t>nthony</a:t>
            </a:r>
            <a:r>
              <a:rPr lang="en" sz="1400"/>
              <a:t>.</a:t>
            </a:r>
            <a:r>
              <a:rPr lang="en-GB" sz="1400"/>
              <a:t>e</a:t>
            </a:r>
            <a:r>
              <a:rPr lang="en" sz="1400" err="1"/>
              <a:t>dwards</a:t>
            </a:r>
            <a:r>
              <a:rPr lang="en" sz="1400"/>
              <a:t>@</a:t>
            </a:r>
            <a:r>
              <a:rPr lang="en-GB" sz="1400"/>
              <a:t>p</a:t>
            </a:r>
            <a:r>
              <a:rPr lang="en" sz="1400" err="1"/>
              <a:t>lymouth.ac.uk</a:t>
            </a:r>
            <a:endParaRPr sz="1400" b="1"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83EE1E08-0529-06DA-2EE9-2083F572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>
            <a:extLst>
              <a:ext uri="{FF2B5EF4-FFF2-40B4-BE49-F238E27FC236}">
                <a16:creationId xmlns:a16="http://schemas.microsoft.com/office/drawing/2014/main" id="{E0343785-9455-79D3-85A7-AF9C45F0C8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Hard to cheat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48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Stages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526971" y="1200150"/>
            <a:ext cx="1649204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Port Mortem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 err="1"/>
              <a:t>Analyse</a:t>
            </a:r>
            <a:r>
              <a:rPr lang="en" dirty="0"/>
              <a:t> your professional skills, personal skills, project portfolio for strengths and weaknesses.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- 2 Weeks</a:t>
            </a:r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/>
              <a:t>Strategise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Create a strategy for engaging with industry over the remainder of the module, and document it.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/>
              <a:t>- 2 Weeks</a:t>
            </a: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Execute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Put your plan into action.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br>
              <a:rPr lang="en-US" dirty="0"/>
            </a:br>
            <a:r>
              <a:rPr lang="en-US" dirty="0"/>
              <a:t>- 11 Weeks</a:t>
            </a:r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716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assessed learning outcomes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Critically </a:t>
            </a:r>
            <a:r>
              <a:rPr lang="en-GB"/>
              <a:t>evaluate and apply strategies for product placement, marketing and social media. </a:t>
            </a:r>
            <a:endParaRPr lang="en-GB" sz="120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Promote </a:t>
            </a:r>
            <a:r>
              <a:rPr lang="en-GB"/>
              <a:t>project work effectively to the target market. </a:t>
            </a:r>
            <a:endParaRPr sz="120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Participate </a:t>
            </a:r>
            <a:r>
              <a:rPr lang="en-GB"/>
              <a:t>in appropriate sector events: hackathons, game jams, developer conferences</a:t>
            </a:r>
            <a:r>
              <a:rPr lang="en-GB" b="1"/>
              <a:t>.</a:t>
            </a:r>
            <a:endParaRPr lang="en-GB" sz="120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Apply </a:t>
            </a:r>
            <a:r>
              <a:rPr lang="en-GB"/>
              <a:t>due diligence in the production, documentation and release of products. 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1744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Journey. . . 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493352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Pitch example 1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GB" sz="1200">
              <a:hlinkClick r:id="rId3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>
                <a:hlinkClick r:id="rId3"/>
              </a:rPr>
              <a:t>https://dle.plymouth.ac.uk/mod/resource/view.php?id=1487179</a:t>
            </a:r>
            <a:endParaRPr lang="en-GB" sz="120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4" y="2952750"/>
            <a:ext cx="493352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Pitch example 2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GB" sz="1200">
              <a:hlinkClick r:id="rId4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200">
                <a:hlinkClick r:id="rId4"/>
              </a:rPr>
              <a:t>https://dle.plymouth.ac.uk/mod/resource/view.php?id=1487181</a:t>
            </a:r>
            <a:endParaRPr sz="1200"/>
          </a:p>
        </p:txBody>
      </p:sp>
      <p:sp>
        <p:nvSpPr>
          <p:cNvPr id="6" name="Google Shape;93;p17">
            <a:extLst>
              <a:ext uri="{FF2B5EF4-FFF2-40B4-BE49-F238E27FC236}">
                <a16:creationId xmlns:a16="http://schemas.microsoft.com/office/drawing/2014/main" id="{1E1C9C98-DE13-D034-AA8D-22F9C579FBB3}"/>
              </a:ext>
            </a:extLst>
          </p:cNvPr>
          <p:cNvSpPr txBox="1">
            <a:spLocks/>
          </p:cNvSpPr>
          <p:nvPr/>
        </p:nvSpPr>
        <p:spPr>
          <a:xfrm>
            <a:off x="1083437" y="1519200"/>
            <a:ext cx="2291134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▪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r>
              <a:rPr lang="en-GB"/>
              <a:t>Available via the DLE page</a:t>
            </a:r>
          </a:p>
        </p:txBody>
      </p:sp>
    </p:spTree>
    <p:extLst>
      <p:ext uri="{BB962C8B-B14F-4D97-AF65-F5344CB8AC3E}">
        <p14:creationId xmlns:p14="http://schemas.microsoft.com/office/powerpoint/2010/main" val="2027411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questions do you have?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?</a:t>
            </a:r>
            <a:endParaRPr b="1" i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9905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Setup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Let’s get three key tools in place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2</a:t>
            </a:r>
            <a:endParaRPr b="1" i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63079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OneDrive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On your personal university OneDrive</a:t>
            </a:r>
            <a:br>
              <a:rPr lang="en-GB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Create a folder for the module</a:t>
            </a:r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183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Teams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400" dirty="0"/>
              <a:t>Open teams and find the module group you’ve been added to.</a:t>
            </a:r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GB" sz="2400" dirty="0"/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400" dirty="0"/>
              <a:t>Add a smiley to the smiley thread.</a:t>
            </a:r>
            <a:endParaRPr lang="en" sz="3600" dirty="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456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 idx="4294967295"/>
          </p:nvPr>
        </p:nvSpPr>
        <p:spPr>
          <a:xfrm>
            <a:off x="838200" y="2116750"/>
            <a:ext cx="741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Register</a:t>
            </a:r>
            <a:endParaRPr sz="72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4294967295"/>
          </p:nvPr>
        </p:nvSpPr>
        <p:spPr>
          <a:xfrm>
            <a:off x="838200" y="3411550"/>
            <a:ext cx="4732867" cy="10116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It’s time to register for class.</a:t>
            </a:r>
            <a:br>
              <a:rPr lang="en" dirty="0">
                <a:solidFill>
                  <a:schemeClr val="dk2"/>
                </a:solidFill>
              </a:rPr>
            </a:br>
            <a:br>
              <a:rPr lang="en" dirty="0">
                <a:solidFill>
                  <a:schemeClr val="dk2"/>
                </a:solidFill>
              </a:rPr>
            </a:br>
            <a:r>
              <a:rPr lang="en-US" sz="2800" dirty="0">
                <a:effectLst/>
              </a:rPr>
              <a:t>ZI-OB-DP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0E5CD-A21D-59F4-71E8-9D4F4419D161}"/>
              </a:ext>
            </a:extLst>
          </p:cNvPr>
          <p:cNvSpPr txBox="1"/>
          <p:nvPr/>
        </p:nvSpPr>
        <p:spPr>
          <a:xfrm>
            <a:off x="5212613" y="4743390"/>
            <a:ext cx="3931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>
                <a:solidFill>
                  <a:schemeClr val="bg1">
                    <a:lumMod val="50000"/>
                  </a:schemeClr>
                </a:solidFill>
              </a:rPr>
              <a:t>“Students register their attendance”</a:t>
            </a:r>
            <a:br>
              <a:rPr lang="en-GB" sz="100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https://creator.nightcafe.studio/creation/SKkLdAX75aId4Y31P6OK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7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Trello</a:t>
            </a:r>
            <a:endParaRPr sz="11000"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4294967295"/>
          </p:nvPr>
        </p:nvSpPr>
        <p:spPr>
          <a:xfrm>
            <a:off x="838200" y="2992450"/>
            <a:ext cx="3057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2"/>
                </a:solidFill>
              </a:rPr>
              <a:t>Manage your module.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3014</a:t>
            </a:r>
            <a:br>
              <a:rPr lang="en"/>
            </a:br>
            <a:r>
              <a:rPr lang="en"/>
              <a:t>Industry Engagement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9332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Trello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Login to Trello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Create a new personal board called ‘3014’ or something similar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Create the following columns and cards. . . 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240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153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9BC329-38AC-A5FF-491C-8088B950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49"/>
            <a:ext cx="9131832" cy="4529051"/>
          </a:xfrm>
          <a:prstGeom prst="rect">
            <a:avLst/>
          </a:prstGeom>
        </p:spPr>
      </p:pic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22" y="129651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 Board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1052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40" y="186201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along. . .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302460" y="2340917"/>
            <a:ext cx="6539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77"/>
                <a:hlinkClick r:id="rId3"/>
              </a:rPr>
              <a:t>https://</a:t>
            </a:r>
            <a:r>
              <a:rPr lang="en-US" sz="2400" dirty="0" err="1">
                <a:latin typeface="Karla" pitchFamily="2" charset="77"/>
                <a:hlinkClick r:id="rId3"/>
              </a:rPr>
              <a:t>trello.com</a:t>
            </a:r>
            <a:r>
              <a:rPr lang="en-US" sz="2400" dirty="0">
                <a:latin typeface="Karla" pitchFamily="2" charset="77"/>
                <a:hlinkClick r:id="rId3"/>
              </a:rPr>
              <a:t>/b/PCBgLPH6/3014-24-25</a:t>
            </a:r>
            <a:endParaRPr lang="en-US" sz="2400" dirty="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588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Break?</a:t>
            </a:r>
            <a:endParaRPr sz="1100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056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Assignment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A post mortem and strategy plan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3</a:t>
            </a:r>
            <a:endParaRPr b="1" i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02278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4933525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/>
              <a:t>Complete a “Strategy Plan” template based on the activities described below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To successfully promote yourself and engage with an industry, you will need to analyse your current skillset and portfolio in relation to an industry’s needs.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You will also have to identify current and future opportunities to promote yourself and interact with relevant parties.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This information will inform your overall goal and initial strategy plan. </a:t>
            </a:r>
            <a:endParaRPr sz="14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Feedback (03/03)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br>
              <a:rPr lang="en" dirty="0"/>
            </a:br>
            <a:r>
              <a:rPr lang="en" dirty="0"/>
              <a:t>A single document with supporting evidence outlining your strategy for engaging with your chosen industry.</a:t>
            </a:r>
            <a:endParaRPr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Submission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Submission (03/03)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br>
              <a:rPr lang="en" dirty="0"/>
            </a:br>
            <a:r>
              <a:rPr lang="en" dirty="0"/>
              <a:t>An iterated and refined version of your feedback version.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" dirty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50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55B245-A199-1B5D-40CC-C744434C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7485"/>
            <a:ext cx="9144001" cy="27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37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A4A0AA-F629-E39E-BE40-96298B9A0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2332"/>
            <a:ext cx="9146108" cy="20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35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450EE2-2F1D-F7B3-C561-166850FCD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979"/>
            <a:ext cx="9145823" cy="25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9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806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</a:t>
            </a:r>
            <a:br>
              <a:rPr lang="en"/>
            </a:br>
            <a:r>
              <a:rPr lang="en"/>
              <a:t>session’s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5089354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92024" lvl="0" indent="-21844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dirty="0"/>
              <a:t>Introduce the module</a:t>
            </a:r>
          </a:p>
          <a:p>
            <a:pPr marL="192024" lvl="0" indent="-21844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GB" dirty="0"/>
              <a:t>Walk through key parts of the first assignment </a:t>
            </a:r>
            <a:endParaRPr dirty="0"/>
          </a:p>
          <a:p>
            <a:pPr marL="192024" lvl="0" indent="-21844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Setup some core tools for the weeks ahead</a:t>
            </a:r>
          </a:p>
          <a:p>
            <a:pPr marL="192024" lvl="0" indent="-218440" algn="l" rtl="0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dirty="0"/>
              <a:t>Start your personal post mortem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22" name="Google Shape;322;p35"/>
          <p:cNvGrpSpPr/>
          <p:nvPr/>
        </p:nvGrpSpPr>
        <p:grpSpPr>
          <a:xfrm>
            <a:off x="3920365" y="1422600"/>
            <a:ext cx="4542205" cy="2661224"/>
            <a:chOff x="1177450" y="241631"/>
            <a:chExt cx="6173152" cy="3616776"/>
          </a:xfrm>
        </p:grpSpPr>
        <p:sp>
          <p:nvSpPr>
            <p:cNvPr id="323" name="Google Shape;323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35"/>
          <p:cNvSpPr txBox="1">
            <a:spLocks noGrp="1"/>
          </p:cNvSpPr>
          <p:nvPr>
            <p:ph type="body" idx="4294967295"/>
          </p:nvPr>
        </p:nvSpPr>
        <p:spPr>
          <a:xfrm>
            <a:off x="516530" y="744450"/>
            <a:ext cx="3589560" cy="365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Store the spec</a:t>
            </a:r>
            <a:endParaRPr sz="44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000"/>
              <a:t>Find the </a:t>
            </a:r>
            <a:r>
              <a:rPr lang="en-GB"/>
              <a:t>a</a:t>
            </a:r>
            <a:r>
              <a:rPr lang="en-GB" sz="2000"/>
              <a:t>ssignment spec on the DLE:</a:t>
            </a:r>
            <a:br>
              <a:rPr lang="en-GB" sz="2000"/>
            </a:br>
            <a:endParaRPr lang="en-GB" sz="20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000"/>
              <a:t>Add it to your OneDrive folder.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000"/>
              <a:t>Read the marking rubric for assignment 1 (5 mins)</a:t>
            </a:r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3"/>
          <a:srcRect l="1005" r="1005"/>
          <a:stretch/>
        </p:blipFill>
        <p:spPr>
          <a:xfrm>
            <a:off x="4414466" y="1573318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717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questions do you have?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?</a:t>
            </a:r>
            <a:endParaRPr b="1" i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60939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1EF5AB1-0BFD-08EB-27A9-2556C67D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655"/>
            <a:ext cx="9144000" cy="4912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38B4C9-EEB5-22BE-57CF-A0CBB85638E7}"/>
              </a:ext>
            </a:extLst>
          </p:cNvPr>
          <p:cNvSpPr/>
          <p:nvPr/>
        </p:nvSpPr>
        <p:spPr>
          <a:xfrm>
            <a:off x="8456477" y="2149434"/>
            <a:ext cx="548699" cy="2375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90%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C03D27-74E6-3EFA-2E7E-72576D460F19}"/>
              </a:ext>
            </a:extLst>
          </p:cNvPr>
          <p:cNvSpPr/>
          <p:nvPr/>
        </p:nvSpPr>
        <p:spPr>
          <a:xfrm>
            <a:off x="8456476" y="4013123"/>
            <a:ext cx="548699" cy="2375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347004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40" y="186201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along. . .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5524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Karla" pitchFamily="2" charset="77"/>
                <a:hlinkClick r:id="rId3"/>
              </a:rPr>
              <a:t>https://</a:t>
            </a:r>
            <a:r>
              <a:rPr lang="en-US" sz="2400" err="1">
                <a:latin typeface="Karla" pitchFamily="2" charset="77"/>
                <a:hlinkClick r:id="rId3"/>
              </a:rPr>
              <a:t>trello.com</a:t>
            </a:r>
            <a:r>
              <a:rPr lang="en-US" sz="2400">
                <a:latin typeface="Karla" pitchFamily="2" charset="77"/>
                <a:hlinkClick r:id="rId3"/>
              </a:rPr>
              <a:t>/b/hbU9rqx6/3014</a:t>
            </a:r>
            <a:endParaRPr lang="en-US" sz="240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448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few weeks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5245463" y="3391400"/>
            <a:ext cx="1772400" cy="13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30"/>
          <p:cNvGrpSpPr/>
          <p:nvPr/>
        </p:nvGrpSpPr>
        <p:grpSpPr>
          <a:xfrm>
            <a:off x="4907254" y="2169725"/>
            <a:ext cx="2290636" cy="1728853"/>
            <a:chOff x="4475733" y="1857800"/>
            <a:chExt cx="2531090" cy="1728853"/>
          </a:xfrm>
        </p:grpSpPr>
        <p:cxnSp>
          <p:nvCxnSpPr>
            <p:cNvPr id="239" name="Google Shape;239;p30"/>
            <p:cNvCxnSpPr/>
            <p:nvPr/>
          </p:nvCxnSpPr>
          <p:spPr>
            <a:xfrm>
              <a:off x="4854516" y="2852490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sm" len="sm"/>
              <a:tailEnd type="none" w="sm" len="sm"/>
            </a:ln>
          </p:spPr>
        </p:cxnSp>
        <p:sp>
          <p:nvSpPr>
            <p:cNvPr id="240" name="Google Shape;240;p30"/>
            <p:cNvSpPr txBox="1"/>
            <p:nvPr/>
          </p:nvSpPr>
          <p:spPr>
            <a:xfrm>
              <a:off x="4475733" y="3215253"/>
              <a:ext cx="802419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Week 3</a:t>
              </a:r>
              <a:endPara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41" name="Google Shape;241;p30"/>
            <p:cNvSpPr txBox="1"/>
            <p:nvPr/>
          </p:nvSpPr>
          <p:spPr>
            <a:xfrm>
              <a:off x="4753223" y="1857800"/>
              <a:ext cx="2253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Build your Roadmap</a:t>
              </a:r>
              <a:endParaRPr sz="8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Start collating your industry research and goals, moving towards an actionable plan.</a:t>
              </a:r>
              <a:endParaRPr sz="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42" name="Google Shape;242;p30"/>
          <p:cNvSpPr/>
          <p:nvPr/>
        </p:nvSpPr>
        <p:spPr>
          <a:xfrm>
            <a:off x="7017821" y="3391400"/>
            <a:ext cx="2126100" cy="13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30"/>
          <p:cNvGrpSpPr/>
          <p:nvPr/>
        </p:nvGrpSpPr>
        <p:grpSpPr>
          <a:xfrm>
            <a:off x="6634598" y="3014521"/>
            <a:ext cx="2304104" cy="1735654"/>
            <a:chOff x="6384402" y="2702596"/>
            <a:chExt cx="2545971" cy="1735654"/>
          </a:xfrm>
        </p:grpSpPr>
        <p:cxnSp>
          <p:nvCxnSpPr>
            <p:cNvPr id="244" name="Google Shape;244;p30"/>
            <p:cNvCxnSpPr/>
            <p:nvPr/>
          </p:nvCxnSpPr>
          <p:spPr>
            <a:xfrm rot="10800000">
              <a:off x="6806235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sm" len="sm"/>
              <a:tailEnd type="none" w="sm" len="sm"/>
            </a:ln>
          </p:spPr>
        </p:cxnSp>
        <p:sp>
          <p:nvSpPr>
            <p:cNvPr id="245" name="Google Shape;245;p30"/>
            <p:cNvSpPr txBox="1"/>
            <p:nvPr/>
          </p:nvSpPr>
          <p:spPr>
            <a:xfrm>
              <a:off x="6384402" y="2702596"/>
              <a:ext cx="881869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Week 4</a:t>
              </a:r>
              <a:endPara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46" name="Google Shape;246;p30"/>
            <p:cNvSpPr txBox="1"/>
            <p:nvPr/>
          </p:nvSpPr>
          <p:spPr>
            <a:xfrm>
              <a:off x="6676773" y="3494450"/>
              <a:ext cx="2253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Build your Strategy Plan</a:t>
              </a:r>
              <a:endParaRPr sz="8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Collate your learnings and research into a plan of action, ready for feedback.</a:t>
              </a:r>
              <a:endParaRPr sz="8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47" name="Google Shape;247;p30"/>
          <p:cNvSpPr/>
          <p:nvPr/>
        </p:nvSpPr>
        <p:spPr>
          <a:xfrm>
            <a:off x="1700743" y="3391400"/>
            <a:ext cx="1772400" cy="13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30"/>
          <p:cNvGrpSpPr/>
          <p:nvPr/>
        </p:nvGrpSpPr>
        <p:grpSpPr>
          <a:xfrm>
            <a:off x="1305587" y="2169725"/>
            <a:ext cx="2335562" cy="1728863"/>
            <a:chOff x="495991" y="1857800"/>
            <a:chExt cx="2580731" cy="1728863"/>
          </a:xfrm>
        </p:grpSpPr>
        <p:sp>
          <p:nvSpPr>
            <p:cNvPr id="249" name="Google Shape;249;p30"/>
            <p:cNvSpPr txBox="1"/>
            <p:nvPr/>
          </p:nvSpPr>
          <p:spPr>
            <a:xfrm>
              <a:off x="495991" y="3215263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Week 1</a:t>
              </a:r>
              <a:endPara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cxnSp>
          <p:nvCxnSpPr>
            <p:cNvPr id="250" name="Google Shape;250;p30"/>
            <p:cNvCxnSpPr/>
            <p:nvPr/>
          </p:nvCxnSpPr>
          <p:spPr>
            <a:xfrm>
              <a:off x="927225" y="2852490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sm" len="sm"/>
              <a:tailEnd type="none" w="sm" len="sm"/>
            </a:ln>
          </p:spPr>
        </p:cxnSp>
        <p:sp>
          <p:nvSpPr>
            <p:cNvPr id="251" name="Google Shape;251;p30"/>
            <p:cNvSpPr txBox="1"/>
            <p:nvPr/>
          </p:nvSpPr>
          <p:spPr>
            <a:xfrm>
              <a:off x="823122" y="1857800"/>
              <a:ext cx="2253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Mind Maps / SWOT</a:t>
              </a:r>
              <a:endParaRPr sz="8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Analyse your current skillset and portfolio in relation to an industry’s needs plus your future career and life goals.</a:t>
              </a:r>
            </a:p>
          </p:txBody>
        </p:sp>
      </p:grpSp>
      <p:sp>
        <p:nvSpPr>
          <p:cNvPr id="252" name="Google Shape;252;p30"/>
          <p:cNvSpPr/>
          <p:nvPr/>
        </p:nvSpPr>
        <p:spPr>
          <a:xfrm>
            <a:off x="3473105" y="3391400"/>
            <a:ext cx="1772400" cy="1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30"/>
          <p:cNvGrpSpPr/>
          <p:nvPr/>
        </p:nvGrpSpPr>
        <p:grpSpPr>
          <a:xfrm>
            <a:off x="3104800" y="3035334"/>
            <a:ext cx="2301305" cy="1714841"/>
            <a:chOff x="2484071" y="2723409"/>
            <a:chExt cx="2542879" cy="1714841"/>
          </a:xfrm>
        </p:grpSpPr>
        <p:sp>
          <p:nvSpPr>
            <p:cNvPr id="254" name="Google Shape;254;p30"/>
            <p:cNvSpPr txBox="1"/>
            <p:nvPr/>
          </p:nvSpPr>
          <p:spPr>
            <a:xfrm>
              <a:off x="2484071" y="2723409"/>
              <a:ext cx="830463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Week 2</a:t>
              </a:r>
              <a:endParaRPr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cxnSp>
          <p:nvCxnSpPr>
            <p:cNvPr id="255" name="Google Shape;255;p30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sm" len="sm"/>
              <a:tailEnd type="none" w="sm" len="sm"/>
            </a:ln>
          </p:spPr>
        </p:cxnSp>
        <p:sp>
          <p:nvSpPr>
            <p:cNvPr id="256" name="Google Shape;256;p30"/>
            <p:cNvSpPr txBox="1"/>
            <p:nvPr/>
          </p:nvSpPr>
          <p:spPr>
            <a:xfrm>
              <a:off x="2773350" y="3494450"/>
              <a:ext cx="22536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User Story Mapping</a:t>
              </a:r>
              <a:endParaRPr sz="8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Use Agile tools to develop a personal persona and set of user stories around your ideas. </a:t>
              </a:r>
              <a:endParaRPr sz="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558599" y="514350"/>
            <a:ext cx="3411517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reflection. . .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789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558599" y="514350"/>
            <a:ext cx="3411517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should lead to. . .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926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Objectives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A form of objec­tive set­ting which allows individuals (and businesses) to cre­ate, track and accom­plish, short-and-long-term goals in a strategic and measurable way.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7818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558599" y="514350"/>
            <a:ext cx="3411517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should lead to. . .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0344262-2BD7-0C9A-B9CB-28B9F7ADD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875" y="0"/>
            <a:ext cx="9835875" cy="51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3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584C-7FA7-B55B-CD18-057F7646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99" y="514350"/>
            <a:ext cx="3811381" cy="461400"/>
          </a:xfrm>
        </p:spPr>
        <p:txBody>
          <a:bodyPr/>
          <a:lstStyle/>
          <a:p>
            <a:r>
              <a:rPr lang="en-GB" b="1"/>
              <a:t>SMART Goal Example:</a:t>
            </a:r>
            <a:br>
              <a:rPr lang="en-GB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945BD-CBA8-A935-B067-D9356A32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241D0-C442-2348-1516-42088876790F}"/>
              </a:ext>
            </a:extLst>
          </p:cNvPr>
          <p:cNvSpPr txBox="1"/>
          <p:nvPr/>
        </p:nvSpPr>
        <p:spPr>
          <a:xfrm>
            <a:off x="558599" y="1530633"/>
            <a:ext cx="632637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b="1">
                <a:effectLst/>
                <a:latin typeface="Karla" pitchFamily="2" charset="77"/>
              </a:rPr>
              <a:t>Specific:</a:t>
            </a:r>
            <a:r>
              <a:rPr lang="en-GB" sz="1600" b="0">
                <a:effectLst/>
                <a:latin typeface="Karla" pitchFamily="2" charset="77"/>
              </a:rPr>
              <a:t> I’m going to write a 60,000-word sci-fi novel.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>
                <a:effectLst/>
                <a:latin typeface="Karla" pitchFamily="2" charset="77"/>
              </a:rPr>
              <a:t>Measurable: </a:t>
            </a:r>
            <a:r>
              <a:rPr lang="en-GB" sz="1600" b="0">
                <a:effectLst/>
                <a:latin typeface="Karla" pitchFamily="2" charset="77"/>
              </a:rPr>
              <a:t>I will finish writing 60,000 words in 6 months.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>
                <a:effectLst/>
                <a:latin typeface="Karla" pitchFamily="2" charset="77"/>
              </a:rPr>
              <a:t>Achievable: </a:t>
            </a:r>
            <a:r>
              <a:rPr lang="en-GB" sz="1600" b="0">
                <a:effectLst/>
                <a:latin typeface="Karla" pitchFamily="2" charset="77"/>
              </a:rPr>
              <a:t>I will write 2,500 words per week.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>
                <a:effectLst/>
                <a:latin typeface="Karla" pitchFamily="2" charset="77"/>
              </a:rPr>
              <a:t>Relevant: </a:t>
            </a:r>
            <a:r>
              <a:rPr lang="en-GB" sz="1600" b="0">
                <a:effectLst/>
                <a:latin typeface="Karla" pitchFamily="2" charset="77"/>
              </a:rPr>
              <a:t>I’ve always dreamed of becoming a professional writer.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>
                <a:effectLst/>
                <a:latin typeface="Karla" pitchFamily="2" charset="77"/>
              </a:rPr>
              <a:t>Time-bound:</a:t>
            </a:r>
            <a:r>
              <a:rPr lang="en-GB" sz="1600" b="0">
                <a:effectLst/>
                <a:latin typeface="Karla" pitchFamily="2" charset="77"/>
              </a:rPr>
              <a:t> I will start writing tomorrow on January 1st, and finish June 30th.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>
              <a:latin typeface="Karla" pitchFamily="2" charset="77"/>
            </a:endParaRPr>
          </a:p>
          <a:p>
            <a:endParaRPr lang="en-GB" sz="1600" b="0">
              <a:effectLst/>
              <a:latin typeface="Karla" pitchFamily="2" charset="77"/>
            </a:endParaRPr>
          </a:p>
          <a:p>
            <a:r>
              <a:rPr lang="en-GB" sz="1600" b="1">
                <a:latin typeface="Karla" pitchFamily="2" charset="77"/>
              </a:rPr>
              <a:t>Which turns into. . . </a:t>
            </a:r>
            <a:endParaRPr lang="en-GB" sz="1600">
              <a:latin typeface="Karla" pitchFamily="2" charset="77"/>
            </a:endParaRPr>
          </a:p>
          <a:p>
            <a:r>
              <a:rPr lang="en-GB" sz="1600" b="0">
                <a:effectLst/>
                <a:latin typeface="Karla" pitchFamily="2" charset="77"/>
              </a:rPr>
              <a:t>I’m going to write a 60,000-word novel in 6 months, finishing on June 30th. I will do this by writing 2,500 words per week.</a:t>
            </a:r>
            <a:endParaRPr lang="en-GB" sz="160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320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Module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You get to choose your own adventure. . . 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27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76700" y="1788902"/>
            <a:ext cx="6990600" cy="19955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Half of all employ­ees don’t know what is expect­ed of them at work.</a:t>
            </a:r>
            <a:br>
              <a:rPr lang="en"/>
            </a:br>
            <a:br>
              <a:rPr lang="en"/>
            </a:br>
            <a:r>
              <a:rPr lang="en-GB"/>
              <a:t>When this is the case, employ­ees get </a:t>
            </a:r>
            <a:br>
              <a:rPr lang="en-GB"/>
            </a:br>
            <a:r>
              <a:rPr lang="en-GB"/>
              <a:t>frus­trat­ed, con­fused and dis­en­gaged.</a:t>
            </a:r>
            <a:endParaRPr sz="20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731B9-C85F-1751-D762-70F2C87E9027}"/>
              </a:ext>
            </a:extLst>
          </p:cNvPr>
          <p:cNvSpPr txBox="1"/>
          <p:nvPr/>
        </p:nvSpPr>
        <p:spPr>
          <a:xfrm>
            <a:off x="6706538" y="4890738"/>
            <a:ext cx="24359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4"/>
              </a:rPr>
              <a:t>Source</a:t>
            </a:r>
            <a:r>
              <a:rPr lang="en-GB" sz="1000">
                <a:solidFill>
                  <a:schemeClr val="bg1">
                    <a:lumMod val="50000"/>
                  </a:schemeClr>
                </a:solidFill>
              </a:rPr>
              <a:t> | </a:t>
            </a:r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5"/>
              </a:rPr>
              <a:t>Image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28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1118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You have 60 seconds to improve your seating arrangement.</a:t>
            </a:r>
            <a:br>
              <a:rPr lang="en-GB" sz="2400"/>
            </a:br>
            <a:endParaRPr sz="240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51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1118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You have 60 seconds to improve your seating arrangement.</a:t>
            </a:r>
            <a:br>
              <a:rPr lang="en-GB" sz="2400"/>
            </a:br>
            <a:endParaRPr sz="240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2" name="SnapSave.io-60 Second Timer for Kids 1 Minute Countdown">
            <a:hlinkClick r:id="" action="ppaction://media"/>
            <a:extLst>
              <a:ext uri="{FF2B5EF4-FFF2-40B4-BE49-F238E27FC236}">
                <a16:creationId xmlns:a16="http://schemas.microsoft.com/office/drawing/2014/main" id="{0F49B9C3-050B-8582-13DD-9D70020C63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you. . . 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18016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meet the objective?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h</a:t>
            </a:r>
            <a:r>
              <a:rPr lang="en" sz="2400" err="1"/>
              <a:t>ave</a:t>
            </a:r>
            <a:r>
              <a:rPr lang="en" sz="2400"/>
              <a:t> a clear understanding of the objective?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lang="en" sz="2400"/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240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" name="Google Shape;78;p15">
            <a:extLst>
              <a:ext uri="{FF2B5EF4-FFF2-40B4-BE49-F238E27FC236}">
                <a16:creationId xmlns:a16="http://schemas.microsoft.com/office/drawing/2014/main" id="{4D5ACFAC-CAC5-DEFD-ED3A-B4408D73BE87}"/>
              </a:ext>
            </a:extLst>
          </p:cNvPr>
          <p:cNvSpPr txBox="1">
            <a:spLocks/>
          </p:cNvSpPr>
          <p:nvPr/>
        </p:nvSpPr>
        <p:spPr>
          <a:xfrm>
            <a:off x="3651875" y="3601125"/>
            <a:ext cx="50349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▪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en-GB" sz="1800" b="1">
                <a:solidFill>
                  <a:schemeClr val="dk2"/>
                </a:solidFill>
              </a:rPr>
              <a:t>What would have improved the objective?</a:t>
            </a:r>
            <a:endParaRPr lang="en-GB"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318977" y="1123949"/>
            <a:ext cx="2834923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60 seconds to improve the seating arrangements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Chairs </a:t>
            </a:r>
            <a:r>
              <a:rPr lang="en-GB"/>
              <a:t>should be in rows</a:t>
            </a:r>
            <a:endParaRPr lang="en-GB" sz="120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Chairs </a:t>
            </a:r>
            <a:r>
              <a:rPr lang="en-GB"/>
              <a:t>should all face one of the screens.</a:t>
            </a:r>
            <a:endParaRPr sz="120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There </a:t>
            </a:r>
            <a:r>
              <a:rPr lang="en-GB"/>
              <a:t>should be space between the front row and screen for someone to stand.</a:t>
            </a:r>
            <a:endParaRPr lang="en-GB" sz="120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You </a:t>
            </a:r>
            <a:r>
              <a:rPr lang="en-GB"/>
              <a:t>will be watching a 9 minute long video.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777233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1118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You have 60 seconds to improve your seating arrangement.</a:t>
            </a:r>
            <a:br>
              <a:rPr lang="en-GB" sz="2400"/>
            </a:br>
            <a:endParaRPr sz="240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2" name="SnapSave.io-60 Second Timer for Kids 1 Minute Countdown">
            <a:hlinkClick r:id="" action="ppaction://media"/>
            <a:extLst>
              <a:ext uri="{FF2B5EF4-FFF2-40B4-BE49-F238E27FC236}">
                <a16:creationId xmlns:a16="http://schemas.microsoft.com/office/drawing/2014/main" id="{0F49B9C3-050B-8582-13DD-9D70020C63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9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the day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There’s one thing students mention during reflection activities orders of magnitude more than anything else.</a:t>
            </a:r>
            <a:endParaRPr lang="en" sz="240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971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A Complete Guide to Goal Setting">
            <a:hlinkClick r:id="" action="ppaction://media"/>
            <a:extLst>
              <a:ext uri="{FF2B5EF4-FFF2-40B4-BE49-F238E27FC236}">
                <a16:creationId xmlns:a16="http://schemas.microsoft.com/office/drawing/2014/main" id="{B04075AC-D485-D850-FDB0-10DFB65F01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230" y="0"/>
            <a:ext cx="9123770" cy="5154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Lunch?</a:t>
            </a:r>
            <a:endParaRPr sz="1100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087533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3014</a:t>
            </a:r>
            <a:br>
              <a:rPr lang="en"/>
            </a:br>
            <a:r>
              <a:rPr lang="en"/>
              <a:t>Industry Engagement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210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Engage with an Industry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0461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 idx="4294967295"/>
          </p:nvPr>
        </p:nvSpPr>
        <p:spPr>
          <a:xfrm>
            <a:off x="838200" y="2116750"/>
            <a:ext cx="741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Register</a:t>
            </a:r>
            <a:endParaRPr sz="72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4294967295"/>
          </p:nvPr>
        </p:nvSpPr>
        <p:spPr>
          <a:xfrm>
            <a:off x="838200" y="3411550"/>
            <a:ext cx="4732867" cy="10116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It’s time to register for class.</a:t>
            </a:r>
            <a:br>
              <a:rPr lang="en" dirty="0">
                <a:solidFill>
                  <a:schemeClr val="dk2"/>
                </a:solidFill>
              </a:rPr>
            </a:br>
            <a:br>
              <a:rPr lang="en" dirty="0">
                <a:solidFill>
                  <a:schemeClr val="dk2"/>
                </a:solidFill>
              </a:rPr>
            </a:br>
            <a:r>
              <a:rPr lang="en-US" sz="2400" dirty="0">
                <a:effectLst/>
              </a:rPr>
              <a:t>VQ-VW-TV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0E5CD-A21D-59F4-71E8-9D4F4419D161}"/>
              </a:ext>
            </a:extLst>
          </p:cNvPr>
          <p:cNvSpPr txBox="1"/>
          <p:nvPr/>
        </p:nvSpPr>
        <p:spPr>
          <a:xfrm>
            <a:off x="5212613" y="4743390"/>
            <a:ext cx="3931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>
                <a:solidFill>
                  <a:schemeClr val="bg1">
                    <a:lumMod val="50000"/>
                  </a:schemeClr>
                </a:solidFill>
              </a:rPr>
              <a:t>“Students register their attendance”</a:t>
            </a:r>
            <a:br>
              <a:rPr lang="en-GB" sz="100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https://creator.nightcafe.studio/creation/SKkLdAX75aId4Y31P6OK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58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questions do you have?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?</a:t>
            </a:r>
            <a:endParaRPr b="1" i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52718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 plan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Find the example strategy plans on the DLE</a:t>
            </a:r>
            <a:br>
              <a:rPr lang="en-GB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Take a look at a few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Anything jump out?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240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119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the template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Find the strategy plan template on the DLE</a:t>
            </a:r>
            <a:br>
              <a:rPr lang="en-GB" sz="2400"/>
            </a:b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Add it to you OneDrive folder.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Add a link to the Assignment 1 card on Trello.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240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442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Personal Mind Map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Start mapping your thoughts to form the foundation of your module plan.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Afternoon,</a:t>
            </a:r>
            <a:br>
              <a:rPr lang="en"/>
            </a:br>
            <a:r>
              <a:rPr lang="en"/>
              <a:t>we’ll start your . . . 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19402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Personal SWOT analysis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Reflect on yourself to highlight potential areas of focus for the module.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2" name="Google Shape;78;p15">
            <a:extLst>
              <a:ext uri="{FF2B5EF4-FFF2-40B4-BE49-F238E27FC236}">
                <a16:creationId xmlns:a16="http://schemas.microsoft.com/office/drawing/2014/main" id="{D26986E6-E68B-6529-A45E-037F0D692D40}"/>
              </a:ext>
            </a:extLst>
          </p:cNvPr>
          <p:cNvSpPr txBox="1">
            <a:spLocks/>
          </p:cNvSpPr>
          <p:nvPr/>
        </p:nvSpPr>
        <p:spPr>
          <a:xfrm>
            <a:off x="3651875" y="4210350"/>
            <a:ext cx="5034900" cy="55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▪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br>
              <a:rPr lang="en-GB" sz="1200" b="1">
                <a:solidFill>
                  <a:schemeClr val="dk2"/>
                </a:solidFill>
              </a:rPr>
            </a:br>
            <a:br>
              <a:rPr lang="en-GB" sz="1200" b="1">
                <a:solidFill>
                  <a:schemeClr val="dk2"/>
                </a:solidFill>
              </a:rPr>
            </a:br>
            <a:r>
              <a:rPr lang="en-GB" sz="1200" b="1">
                <a:solidFill>
                  <a:schemeClr val="dk2"/>
                </a:solidFill>
              </a:rPr>
              <a:t>These are two of the living documents mentioned earlier.</a:t>
            </a:r>
            <a:br>
              <a:rPr lang="en-GB" sz="1200" b="1">
                <a:solidFill>
                  <a:schemeClr val="dk2"/>
                </a:solidFill>
              </a:rPr>
            </a:br>
            <a:endParaRPr lang="en-GB" sz="12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87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399" y="2783675"/>
            <a:ext cx="6487887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Gather your thoughts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6226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processes that. . .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7" name="Google Shape;262;p31">
            <a:extLst>
              <a:ext uri="{FF2B5EF4-FFF2-40B4-BE49-F238E27FC236}">
                <a16:creationId xmlns:a16="http://schemas.microsoft.com/office/drawing/2014/main" id="{2A7DBBCE-C60E-FDE8-20FB-B44C981734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aid in problem solving.</a:t>
            </a:r>
            <a:endParaRPr lang="en-GB" sz="1200"/>
          </a:p>
        </p:txBody>
      </p:sp>
      <p:sp>
        <p:nvSpPr>
          <p:cNvPr id="8" name="Google Shape;264;p31">
            <a:extLst>
              <a:ext uri="{FF2B5EF4-FFF2-40B4-BE49-F238E27FC236}">
                <a16:creationId xmlns:a16="http://schemas.microsoft.com/office/drawing/2014/main" id="{2F2A8EF1-29FC-4108-0941-FFF66BDC1106}"/>
              </a:ext>
            </a:extLst>
          </p:cNvPr>
          <p:cNvSpPr txBox="1">
            <a:spLocks/>
          </p:cNvSpPr>
          <p:nvPr/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latin typeface="Karla" pitchFamily="2" charset="77"/>
              </a:rPr>
              <a:t>help you move towards a goal.</a:t>
            </a:r>
            <a:endParaRPr lang="en-GB" sz="1600">
              <a:latin typeface="Karla" pitchFamily="2" charset="77"/>
            </a:endParaRPr>
          </a:p>
        </p:txBody>
      </p:sp>
      <p:sp>
        <p:nvSpPr>
          <p:cNvPr id="9" name="Google Shape;266;p31">
            <a:extLst>
              <a:ext uri="{FF2B5EF4-FFF2-40B4-BE49-F238E27FC236}">
                <a16:creationId xmlns:a16="http://schemas.microsoft.com/office/drawing/2014/main" id="{220D17BB-04AA-21B5-EC67-FB8FA99FAD6C}"/>
              </a:ext>
            </a:extLst>
          </p:cNvPr>
          <p:cNvSpPr txBox="1">
            <a:spLocks/>
          </p:cNvSpPr>
          <p:nvPr/>
        </p:nvSpPr>
        <p:spPr>
          <a:xfrm>
            <a:off x="3651875" y="2952750"/>
            <a:ext cx="2181766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▪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600"/>
              <a:buFont typeface="Karla"/>
              <a:buChar char="▫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en-GB" b="1" dirty="0"/>
              <a:t>you might do multiple times.</a:t>
            </a:r>
            <a:endParaRPr lang="en-GB" dirty="0"/>
          </a:p>
        </p:txBody>
      </p:sp>
      <p:sp>
        <p:nvSpPr>
          <p:cNvPr id="10" name="Google Shape;268;p31">
            <a:extLst>
              <a:ext uri="{FF2B5EF4-FFF2-40B4-BE49-F238E27FC236}">
                <a16:creationId xmlns:a16="http://schemas.microsoft.com/office/drawing/2014/main" id="{13851634-809C-01BD-0F07-10A1CE1537B0}"/>
              </a:ext>
            </a:extLst>
          </p:cNvPr>
          <p:cNvSpPr txBox="1">
            <a:spLocks/>
          </p:cNvSpPr>
          <p:nvPr/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>
                <a:latin typeface="Karla" pitchFamily="2" charset="77"/>
              </a:rPr>
              <a:t>are flexible.</a:t>
            </a:r>
            <a:endParaRPr lang="en-GB" sz="160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15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Reflect on your time at university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GB"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3</a:t>
            </a:r>
            <a:endParaRPr b="1" i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59056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549553" y="1039772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retrospective?</a:t>
            </a:r>
            <a:endParaRPr/>
          </a:p>
        </p:txBody>
      </p:sp>
      <p:grpSp>
        <p:nvGrpSpPr>
          <p:cNvPr id="10" name="Google Shape;1394;p50">
            <a:extLst>
              <a:ext uri="{FF2B5EF4-FFF2-40B4-BE49-F238E27FC236}">
                <a16:creationId xmlns:a16="http://schemas.microsoft.com/office/drawing/2014/main" id="{AF1EAF7A-7EED-A202-49E1-56D2BED791DF}"/>
              </a:ext>
            </a:extLst>
          </p:cNvPr>
          <p:cNvGrpSpPr/>
          <p:nvPr/>
        </p:nvGrpSpPr>
        <p:grpSpPr>
          <a:xfrm>
            <a:off x="5858267" y="1785127"/>
            <a:ext cx="2281560" cy="2284283"/>
            <a:chOff x="557511" y="3214925"/>
            <a:chExt cx="719836" cy="720150"/>
          </a:xfrm>
        </p:grpSpPr>
        <p:sp>
          <p:nvSpPr>
            <p:cNvPr id="11" name="Google Shape;1395;p50">
              <a:extLst>
                <a:ext uri="{FF2B5EF4-FFF2-40B4-BE49-F238E27FC236}">
                  <a16:creationId xmlns:a16="http://schemas.microsoft.com/office/drawing/2014/main" id="{980B5C84-6BB2-3407-441F-6D9EC4B79590}"/>
                </a:ext>
              </a:extLst>
            </p:cNvPr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396;p50">
              <a:extLst>
                <a:ext uri="{FF2B5EF4-FFF2-40B4-BE49-F238E27FC236}">
                  <a16:creationId xmlns:a16="http://schemas.microsoft.com/office/drawing/2014/main" id="{F4C0ED5D-D424-4574-3607-83E4C6529333}"/>
                </a:ext>
              </a:extLst>
            </p:cNvPr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97;p50">
              <a:extLst>
                <a:ext uri="{FF2B5EF4-FFF2-40B4-BE49-F238E27FC236}">
                  <a16:creationId xmlns:a16="http://schemas.microsoft.com/office/drawing/2014/main" id="{D6167565-E0D4-57FF-B166-63E14871593F}"/>
                </a:ext>
              </a:extLst>
            </p:cNvPr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98;p50">
              <a:extLst>
                <a:ext uri="{FF2B5EF4-FFF2-40B4-BE49-F238E27FC236}">
                  <a16:creationId xmlns:a16="http://schemas.microsoft.com/office/drawing/2014/main" id="{7B7805A5-1606-1917-1BA4-97E4BFA8F9F1}"/>
                </a:ext>
              </a:extLst>
            </p:cNvPr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549719" y="1661391"/>
            <a:ext cx="4404300" cy="25220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A retrospective is an opportunity to learn and improve. It is time set aside to reflect on past events and behaviours. 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br>
              <a:rPr lang="en"/>
            </a:br>
            <a:r>
              <a:rPr lang="en"/>
              <a:t>The Agile methodology typically suggests asking four questions. . .</a:t>
            </a:r>
            <a:br>
              <a:rPr lang="en"/>
            </a:b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FC174-C4EC-F3C0-5E3E-963A750A4DBE}"/>
              </a:ext>
            </a:extLst>
          </p:cNvPr>
          <p:cNvSpPr txBox="1"/>
          <p:nvPr/>
        </p:nvSpPr>
        <p:spPr>
          <a:xfrm>
            <a:off x="6706538" y="4890738"/>
            <a:ext cx="24359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94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4" y="1200150"/>
            <a:ext cx="2181767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What went well?</a:t>
            </a:r>
            <a:endParaRPr lang="en-GB" sz="120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146157" y="12001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What didn’t go well?</a:t>
            </a:r>
            <a:endParaRPr sz="120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2181766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What will you do the same?</a:t>
            </a:r>
            <a:endParaRPr lang="en-GB" sz="120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146157" y="2952750"/>
            <a:ext cx="2439222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What will you do different?</a:t>
            </a:r>
            <a:endParaRPr sz="1200"/>
          </a:p>
        </p:txBody>
      </p:sp>
      <p:sp>
        <p:nvSpPr>
          <p:cNvPr id="2" name="Google Shape;93;p17">
            <a:extLst>
              <a:ext uri="{FF2B5EF4-FFF2-40B4-BE49-F238E27FC236}">
                <a16:creationId xmlns:a16="http://schemas.microsoft.com/office/drawing/2014/main" id="{62214E59-238C-9463-FFBC-90238FAA2E93}"/>
              </a:ext>
            </a:extLst>
          </p:cNvPr>
          <p:cNvSpPr txBox="1">
            <a:spLocks/>
          </p:cNvSpPr>
          <p:nvPr/>
        </p:nvSpPr>
        <p:spPr>
          <a:xfrm>
            <a:off x="1083437" y="1519200"/>
            <a:ext cx="2291134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▪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400"/>
              <a:buFont typeface="Karla"/>
              <a:buChar char="▫"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spcAft>
                <a:spcPts val="600"/>
              </a:spcAft>
              <a:buFont typeface="Karla"/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15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l="33980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something you’ve made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And get feedback from industry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1026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Karla" pitchFamily="2" charset="77"/>
                <a:hlinkClick r:id="rId3"/>
              </a:rPr>
              <a:t>https://</a:t>
            </a:r>
            <a:r>
              <a:rPr lang="en-US" sz="2400" err="1">
                <a:latin typeface="Karla" pitchFamily="2" charset="77"/>
                <a:hlinkClick r:id="rId3"/>
              </a:rPr>
              <a:t>miro.com</a:t>
            </a:r>
            <a:r>
              <a:rPr lang="en-US" sz="2400">
                <a:latin typeface="Karla" pitchFamily="2" charset="77"/>
                <a:hlinkClick r:id="rId3"/>
              </a:rPr>
              <a:t>/app/board/uXjVPtXX6-I=/</a:t>
            </a:r>
            <a:endParaRPr lang="en-US" sz="240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7014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mind map?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5255700" cy="25220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A collection of ideas that have been put into the format of a visual diagram. 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Starting with a central idea or topic in the middle of the map, branches radiate from the </a:t>
            </a:r>
            <a:r>
              <a:rPr lang="en-GB" err="1"/>
              <a:t>center</a:t>
            </a:r>
            <a:r>
              <a:rPr lang="en-GB"/>
              <a:t> containing further themes and concepts to be explored.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FC174-C4EC-F3C0-5E3E-963A750A4DBE}"/>
              </a:ext>
            </a:extLst>
          </p:cNvPr>
          <p:cNvSpPr txBox="1"/>
          <p:nvPr/>
        </p:nvSpPr>
        <p:spPr>
          <a:xfrm>
            <a:off x="6706538" y="4890738"/>
            <a:ext cx="24359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Google Shape;1200;p50">
            <a:extLst>
              <a:ext uri="{FF2B5EF4-FFF2-40B4-BE49-F238E27FC236}">
                <a16:creationId xmlns:a16="http://schemas.microsoft.com/office/drawing/2014/main" id="{4454B39D-AA23-D46A-1B31-F644D3CD1E0F}"/>
              </a:ext>
            </a:extLst>
          </p:cNvPr>
          <p:cNvGrpSpPr/>
          <p:nvPr/>
        </p:nvGrpSpPr>
        <p:grpSpPr>
          <a:xfrm>
            <a:off x="6337084" y="1730538"/>
            <a:ext cx="2012589" cy="2416589"/>
            <a:chOff x="5526246" y="1011207"/>
            <a:chExt cx="592758" cy="720086"/>
          </a:xfrm>
        </p:grpSpPr>
        <p:sp>
          <p:nvSpPr>
            <p:cNvPr id="4" name="Google Shape;1201;p50">
              <a:extLst>
                <a:ext uri="{FF2B5EF4-FFF2-40B4-BE49-F238E27FC236}">
                  <a16:creationId xmlns:a16="http://schemas.microsoft.com/office/drawing/2014/main" id="{BA28D37F-1124-FDEB-27A0-B7F66FEBE8AB}"/>
                </a:ext>
              </a:extLst>
            </p:cNvPr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202;p50">
              <a:extLst>
                <a:ext uri="{FF2B5EF4-FFF2-40B4-BE49-F238E27FC236}">
                  <a16:creationId xmlns:a16="http://schemas.microsoft.com/office/drawing/2014/main" id="{129B0453-39DF-3B24-364D-132892168ECA}"/>
                </a:ext>
              </a:extLst>
            </p:cNvPr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03;p50">
              <a:extLst>
                <a:ext uri="{FF2B5EF4-FFF2-40B4-BE49-F238E27FC236}">
                  <a16:creationId xmlns:a16="http://schemas.microsoft.com/office/drawing/2014/main" id="{50D8E8E5-2E35-4FBF-8404-07B9C6505A39}"/>
                </a:ext>
              </a:extLst>
            </p:cNvPr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04;p50">
              <a:extLst>
                <a:ext uri="{FF2B5EF4-FFF2-40B4-BE49-F238E27FC236}">
                  <a16:creationId xmlns:a16="http://schemas.microsoft.com/office/drawing/2014/main" id="{AA6426DA-65B2-EE18-152F-E9DBB1B11C25}"/>
                </a:ext>
              </a:extLst>
            </p:cNvPr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05;p50">
              <a:extLst>
                <a:ext uri="{FF2B5EF4-FFF2-40B4-BE49-F238E27FC236}">
                  <a16:creationId xmlns:a16="http://schemas.microsoft.com/office/drawing/2014/main" id="{2004388E-91DA-BA1E-A786-AA2F3B3476F9}"/>
                </a:ext>
              </a:extLst>
            </p:cNvPr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06;p50">
              <a:extLst>
                <a:ext uri="{FF2B5EF4-FFF2-40B4-BE49-F238E27FC236}">
                  <a16:creationId xmlns:a16="http://schemas.microsoft.com/office/drawing/2014/main" id="{0A0F93EF-9BA4-6328-37BD-1FBD8DA1B458}"/>
                </a:ext>
              </a:extLst>
            </p:cNvPr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102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558599" y="514350"/>
            <a:ext cx="3411517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should lead to. . .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253B3-5609-569B-81E1-2D04871977ED}"/>
              </a:ext>
            </a:extLst>
          </p:cNvPr>
          <p:cNvSpPr txBox="1"/>
          <p:nvPr/>
        </p:nvSpPr>
        <p:spPr>
          <a:xfrm>
            <a:off x="6706538" y="4890738"/>
            <a:ext cx="24359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3"/>
              </a:rPr>
              <a:t>https://</a:t>
            </a:r>
            <a:r>
              <a:rPr lang="en-GB" sz="1000" err="1">
                <a:solidFill>
                  <a:schemeClr val="bg1">
                    <a:lumMod val="50000"/>
                  </a:schemeClr>
                </a:solidFill>
                <a:hlinkClick r:id="rId3"/>
              </a:rPr>
              <a:t>miro.com</a:t>
            </a:r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3"/>
              </a:rPr>
              <a:t>/mind-map/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60F5C75-90B5-575E-EBFC-C9665704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2510" y="-345291"/>
            <a:ext cx="9587346" cy="53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9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Maps. . .</a:t>
            </a:r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3651874" y="1200149"/>
            <a:ext cx="5085725" cy="34457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are radiant, not linear</a:t>
            </a:r>
          </a:p>
          <a:p>
            <a:pPr indent="-381000">
              <a:lnSpc>
                <a:spcPct val="115000"/>
              </a:lnSpc>
              <a:buSzPts val="2400"/>
            </a:pPr>
            <a:r>
              <a:rPr lang="en" sz="2400"/>
              <a:t>allow you to follow a train of thought and develop it later</a:t>
            </a:r>
          </a:p>
          <a:p>
            <a:pPr indent="-381000">
              <a:lnSpc>
                <a:spcPct val="115000"/>
              </a:lnSpc>
              <a:buSzPts val="2400"/>
            </a:pPr>
            <a:r>
              <a:rPr lang="en-GB" sz="2400"/>
              <a:t>a</a:t>
            </a:r>
            <a:r>
              <a:rPr lang="en" sz="2400"/>
              <a:t>re a literal map of our thoughts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mirror the way our brains work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u</a:t>
            </a:r>
            <a:r>
              <a:rPr lang="en" sz="2400"/>
              <a:t>se our visual-spatial system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sz="2400"/>
              <a:t>h</a:t>
            </a:r>
            <a:r>
              <a:rPr lang="en" sz="2400" err="1"/>
              <a:t>ave</a:t>
            </a:r>
            <a:r>
              <a:rPr lang="en" sz="2400"/>
              <a:t> no right or wrong answer</a:t>
            </a:r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1C28D-25A1-BCAC-5748-CCB7F3DA9535}"/>
              </a:ext>
            </a:extLst>
          </p:cNvPr>
          <p:cNvSpPr txBox="1"/>
          <p:nvPr/>
        </p:nvSpPr>
        <p:spPr>
          <a:xfrm>
            <a:off x="923636" y="4890738"/>
            <a:ext cx="8218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Watch this - 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hlinkClick r:id="rId3"/>
              </a:rPr>
              <a:t>https://</a:t>
            </a:r>
            <a:r>
              <a:rPr lang="en-US" sz="1000" err="1">
                <a:solidFill>
                  <a:schemeClr val="bg1">
                    <a:lumMod val="50000"/>
                  </a:schemeClr>
                </a:solidFill>
                <a:hlinkClick r:id="rId3"/>
              </a:rPr>
              <a:t>www.youtube.com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hlinkClick r:id="rId3"/>
              </a:rPr>
              <a:t>/</a:t>
            </a:r>
            <a:r>
              <a:rPr lang="en-US" sz="1000" err="1">
                <a:solidFill>
                  <a:schemeClr val="bg1">
                    <a:lumMod val="50000"/>
                  </a:schemeClr>
                </a:solidFill>
                <a:hlinkClick r:id="rId3"/>
              </a:rPr>
              <a:t>watch?v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hlinkClick r:id="rId3"/>
              </a:rPr>
              <a:t>=5zT_2aBP6vM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Karla" pitchFamily="2" charset="77"/>
                <a:hlinkClick r:id="rId3"/>
              </a:rPr>
              <a:t>https://</a:t>
            </a:r>
            <a:r>
              <a:rPr lang="en-US" sz="2400" err="1">
                <a:latin typeface="Karla" pitchFamily="2" charset="77"/>
                <a:hlinkClick r:id="rId3"/>
              </a:rPr>
              <a:t>miro.com</a:t>
            </a:r>
            <a:r>
              <a:rPr lang="en-US" sz="2400">
                <a:latin typeface="Karla" pitchFamily="2" charset="77"/>
                <a:hlinkClick r:id="rId3"/>
              </a:rPr>
              <a:t>/app/board/uXjVPtXX6-I=/</a:t>
            </a:r>
            <a:endParaRPr lang="en-US" sz="240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7778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pic>
        <p:nvPicPr>
          <p:cNvPr id="2" name="Online Media 1" descr="Let Me Change The Way You Write Notes Forever | Correct Mindmapping Technique">
            <a:hlinkClick r:id="" action="ppaction://media"/>
            <a:extLst>
              <a:ext uri="{FF2B5EF4-FFF2-40B4-BE49-F238E27FC236}">
                <a16:creationId xmlns:a16="http://schemas.microsoft.com/office/drawing/2014/main" id="{922731B8-542D-9C5D-D309-3520CFC758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115" y="0"/>
            <a:ext cx="9123770" cy="51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9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40" y="186201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along. . .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Karla" pitchFamily="2" charset="77"/>
                <a:hlinkClick r:id="rId3"/>
              </a:rPr>
              <a:t>https://</a:t>
            </a:r>
            <a:r>
              <a:rPr lang="en-US" sz="2400" err="1">
                <a:latin typeface="Karla" pitchFamily="2" charset="77"/>
                <a:hlinkClick r:id="rId3"/>
              </a:rPr>
              <a:t>miro.com</a:t>
            </a:r>
            <a:r>
              <a:rPr lang="en-US" sz="2400">
                <a:latin typeface="Karla" pitchFamily="2" charset="77"/>
                <a:hlinkClick r:id="rId3"/>
              </a:rPr>
              <a:t>/app/board/uXjVPtXX6-I=/</a:t>
            </a:r>
            <a:endParaRPr lang="en-US" sz="240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7669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549553" y="1039772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SWOT analysis?</a:t>
            </a:r>
            <a:endParaRPr/>
          </a:p>
        </p:txBody>
      </p:sp>
      <p:grpSp>
        <p:nvGrpSpPr>
          <p:cNvPr id="10" name="Google Shape;1394;p50">
            <a:extLst>
              <a:ext uri="{FF2B5EF4-FFF2-40B4-BE49-F238E27FC236}">
                <a16:creationId xmlns:a16="http://schemas.microsoft.com/office/drawing/2014/main" id="{AF1EAF7A-7EED-A202-49E1-56D2BED791DF}"/>
              </a:ext>
            </a:extLst>
          </p:cNvPr>
          <p:cNvGrpSpPr/>
          <p:nvPr/>
        </p:nvGrpSpPr>
        <p:grpSpPr>
          <a:xfrm>
            <a:off x="5858267" y="1785127"/>
            <a:ext cx="2281560" cy="2284283"/>
            <a:chOff x="557511" y="3214925"/>
            <a:chExt cx="719836" cy="720150"/>
          </a:xfrm>
        </p:grpSpPr>
        <p:sp>
          <p:nvSpPr>
            <p:cNvPr id="11" name="Google Shape;1395;p50">
              <a:extLst>
                <a:ext uri="{FF2B5EF4-FFF2-40B4-BE49-F238E27FC236}">
                  <a16:creationId xmlns:a16="http://schemas.microsoft.com/office/drawing/2014/main" id="{980B5C84-6BB2-3407-441F-6D9EC4B79590}"/>
                </a:ext>
              </a:extLst>
            </p:cNvPr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396;p50">
              <a:extLst>
                <a:ext uri="{FF2B5EF4-FFF2-40B4-BE49-F238E27FC236}">
                  <a16:creationId xmlns:a16="http://schemas.microsoft.com/office/drawing/2014/main" id="{F4C0ED5D-D424-4574-3607-83E4C6529333}"/>
                </a:ext>
              </a:extLst>
            </p:cNvPr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97;p50">
              <a:extLst>
                <a:ext uri="{FF2B5EF4-FFF2-40B4-BE49-F238E27FC236}">
                  <a16:creationId xmlns:a16="http://schemas.microsoft.com/office/drawing/2014/main" id="{D6167565-E0D4-57FF-B166-63E14871593F}"/>
                </a:ext>
              </a:extLst>
            </p:cNvPr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98;p50">
              <a:extLst>
                <a:ext uri="{FF2B5EF4-FFF2-40B4-BE49-F238E27FC236}">
                  <a16:creationId xmlns:a16="http://schemas.microsoft.com/office/drawing/2014/main" id="{7B7805A5-1606-1917-1BA4-97E4BFA8F9F1}"/>
                </a:ext>
              </a:extLst>
            </p:cNvPr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549719" y="1661391"/>
            <a:ext cx="4567226" cy="2975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A SWOT analysis is a planning tool which seeks to identify the </a:t>
            </a:r>
            <a:r>
              <a:rPr lang="en-GB" b="1"/>
              <a:t>S</a:t>
            </a:r>
            <a:r>
              <a:rPr lang="en-GB"/>
              <a:t>trengths, </a:t>
            </a:r>
            <a:r>
              <a:rPr lang="en-GB" b="1"/>
              <a:t>W</a:t>
            </a:r>
            <a:r>
              <a:rPr lang="en-GB"/>
              <a:t>eaknesses, </a:t>
            </a:r>
            <a:r>
              <a:rPr lang="en-GB" b="1"/>
              <a:t>O</a:t>
            </a:r>
            <a:r>
              <a:rPr lang="en-GB"/>
              <a:t>pportunities and </a:t>
            </a:r>
            <a:r>
              <a:rPr lang="en-GB" b="1"/>
              <a:t>T</a:t>
            </a:r>
            <a:r>
              <a:rPr lang="en-GB"/>
              <a:t>hreats related to a subject.</a:t>
            </a:r>
            <a:br>
              <a:rPr lang="en-GB"/>
            </a:br>
            <a:br>
              <a:rPr lang="en-GB"/>
            </a:br>
            <a:r>
              <a:rPr lang="en-GB"/>
              <a:t>It's a framework for matching goals, requirements, actions and capacities to reality.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FC174-C4EC-F3C0-5E3E-963A750A4DBE}"/>
              </a:ext>
            </a:extLst>
          </p:cNvPr>
          <p:cNvSpPr txBox="1"/>
          <p:nvPr/>
        </p:nvSpPr>
        <p:spPr>
          <a:xfrm>
            <a:off x="6706538" y="4890738"/>
            <a:ext cx="24359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>
                <a:solidFill>
                  <a:schemeClr val="bg1">
                    <a:lumMod val="50000"/>
                  </a:schemeClr>
                </a:solidFill>
                <a:hlinkClick r:id="rId3"/>
              </a:rPr>
              <a:t>Source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33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480291" y="975750"/>
            <a:ext cx="4018684" cy="17496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STRENGTHS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What do you do well?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What skills do you have?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What praise do you rec</a:t>
            </a:r>
            <a:r>
              <a:rPr lang="en-GB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ei</a:t>
            </a:r>
            <a:r>
              <a:rPr lang="en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ve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?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4661173" y="975750"/>
            <a:ext cx="4131845" cy="17496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WEAKNESSES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What skills could you improve?</a:t>
            </a: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hat resources do you lack?</a:t>
            </a: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What critique do you rec</a:t>
            </a:r>
            <a:r>
              <a:rPr lang="en-GB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ei</a:t>
            </a:r>
            <a:r>
              <a:rPr lang="en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ve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?</a:t>
            </a:r>
          </a:p>
          <a:p>
            <a:pPr marL="285750" lvl="0" indent="-285750" algn="r" rtl="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480291" y="2887402"/>
            <a:ext cx="4018684" cy="17417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What opportunities do you have?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How can your strengths be used?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OPPORTUNITIES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4661174" y="2887403"/>
            <a:ext cx="4131844" cy="17417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What threats do you face?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What changes might be problematic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What do your weaknesses expose? 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THREATS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3373423" y="1597730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3"/>
          <p:cNvSpPr/>
          <p:nvPr/>
        </p:nvSpPr>
        <p:spPr>
          <a:xfrm rot="5400000">
            <a:off x="3535714" y="1597730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3"/>
          <p:cNvSpPr/>
          <p:nvPr/>
        </p:nvSpPr>
        <p:spPr>
          <a:xfrm rot="10800000">
            <a:off x="3535714" y="1761292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"/>
          <p:cNvSpPr/>
          <p:nvPr/>
        </p:nvSpPr>
        <p:spPr>
          <a:xfrm rot="-5400000">
            <a:off x="3373423" y="1761292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3"/>
          <p:cNvSpPr/>
          <p:nvPr/>
        </p:nvSpPr>
        <p:spPr>
          <a:xfrm>
            <a:off x="3892154" y="2067721"/>
            <a:ext cx="284407" cy="436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S</a:t>
            </a:r>
          </a:p>
        </p:txBody>
      </p:sp>
      <p:sp>
        <p:nvSpPr>
          <p:cNvPr id="456" name="Google Shape;456;p43"/>
          <p:cNvSpPr/>
          <p:nvPr/>
        </p:nvSpPr>
        <p:spPr>
          <a:xfrm>
            <a:off x="4838889" y="2074917"/>
            <a:ext cx="592418" cy="42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W</a:t>
            </a:r>
          </a:p>
        </p:txBody>
      </p:sp>
      <p:sp>
        <p:nvSpPr>
          <p:cNvPr id="457" name="Google Shape;457;p43"/>
          <p:cNvSpPr/>
          <p:nvPr/>
        </p:nvSpPr>
        <p:spPr>
          <a:xfrm>
            <a:off x="3859914" y="3099055"/>
            <a:ext cx="372492" cy="436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O</a:t>
            </a:r>
          </a:p>
        </p:txBody>
      </p:sp>
      <p:sp>
        <p:nvSpPr>
          <p:cNvPr id="458" name="Google Shape;458;p43"/>
          <p:cNvSpPr/>
          <p:nvPr/>
        </p:nvSpPr>
        <p:spPr>
          <a:xfrm>
            <a:off x="4945397" y="3106251"/>
            <a:ext cx="341403" cy="42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43818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animBg="1"/>
      <p:bldP spid="449" grpId="0" animBg="1"/>
      <p:bldP spid="45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360218" y="378691"/>
            <a:ext cx="4018684" cy="21250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Qualifications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Experience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Knowledge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Good Personal Attitude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Motivation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Skills / Qualities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Personal strengths (hobbies, interests)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4541100" y="378691"/>
            <a:ext cx="4131845" cy="21250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spcAft>
                <a:spcPts val="600"/>
              </a:spcAft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Gaps in qualifications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Gaps in your experience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Gaps in you knowledge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Personal (don’t like offices, grumpy in the morning)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 Poor Time management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360218" y="2665729"/>
            <a:ext cx="4018684" cy="21250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Available job opportunities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Business opportunities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Learning opportunities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Available support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Gap in the market you can step into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New tools you can use</a:t>
            </a:r>
          </a:p>
        </p:txBody>
      </p:sp>
      <p:sp>
        <p:nvSpPr>
          <p:cNvPr id="450" name="Google Shape;450;p43"/>
          <p:cNvSpPr/>
          <p:nvPr/>
        </p:nvSpPr>
        <p:spPr>
          <a:xfrm>
            <a:off x="4541101" y="2665729"/>
            <a:ext cx="4131844" cy="21250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Potential financial difficulties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Political decisions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Economic Conditions</a:t>
            </a:r>
            <a:b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-GB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Change in market skills need 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3253350" y="1376057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3"/>
          <p:cNvSpPr/>
          <p:nvPr/>
        </p:nvSpPr>
        <p:spPr>
          <a:xfrm rot="5400000">
            <a:off x="3415641" y="1376057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3"/>
          <p:cNvSpPr/>
          <p:nvPr/>
        </p:nvSpPr>
        <p:spPr>
          <a:xfrm rot="10800000">
            <a:off x="3415641" y="1539619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"/>
          <p:cNvSpPr/>
          <p:nvPr/>
        </p:nvSpPr>
        <p:spPr>
          <a:xfrm rot="-5400000">
            <a:off x="3253350" y="1539619"/>
            <a:ext cx="2253300" cy="2253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3"/>
          <p:cNvSpPr/>
          <p:nvPr/>
        </p:nvSpPr>
        <p:spPr>
          <a:xfrm>
            <a:off x="3772081" y="1846048"/>
            <a:ext cx="284407" cy="436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S</a:t>
            </a:r>
          </a:p>
        </p:txBody>
      </p:sp>
      <p:sp>
        <p:nvSpPr>
          <p:cNvPr id="456" name="Google Shape;456;p43"/>
          <p:cNvSpPr/>
          <p:nvPr/>
        </p:nvSpPr>
        <p:spPr>
          <a:xfrm>
            <a:off x="4718816" y="1853244"/>
            <a:ext cx="592418" cy="42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W</a:t>
            </a:r>
          </a:p>
        </p:txBody>
      </p:sp>
      <p:sp>
        <p:nvSpPr>
          <p:cNvPr id="457" name="Google Shape;457;p43"/>
          <p:cNvSpPr/>
          <p:nvPr/>
        </p:nvSpPr>
        <p:spPr>
          <a:xfrm>
            <a:off x="3739841" y="2877382"/>
            <a:ext cx="372492" cy="436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O</a:t>
            </a:r>
          </a:p>
        </p:txBody>
      </p:sp>
      <p:sp>
        <p:nvSpPr>
          <p:cNvPr id="458" name="Google Shape;458;p43"/>
          <p:cNvSpPr/>
          <p:nvPr/>
        </p:nvSpPr>
        <p:spPr>
          <a:xfrm>
            <a:off x="4825324" y="2884578"/>
            <a:ext cx="341403" cy="42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7154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animBg="1"/>
      <p:bldP spid="449" grpId="0" animBg="1"/>
      <p:bldP spid="4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l="33980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up with a plan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. . . </a:t>
            </a:r>
            <a:r>
              <a:rPr lang="en-GB"/>
              <a:t>a</a:t>
            </a:r>
            <a:r>
              <a:rPr lang="en" err="1"/>
              <a:t>nd</a:t>
            </a:r>
            <a:r>
              <a:rPr lang="en"/>
              <a:t> execute it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64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40" y="186201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along. . .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6678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Karla" pitchFamily="2" charset="77"/>
                <a:hlinkClick r:id="rId3"/>
              </a:rPr>
              <a:t>https://</a:t>
            </a:r>
            <a:r>
              <a:rPr lang="en-US" sz="2400" err="1">
                <a:latin typeface="Karla" pitchFamily="2" charset="77"/>
                <a:hlinkClick r:id="rId3"/>
              </a:rPr>
              <a:t>miro.com</a:t>
            </a:r>
            <a:r>
              <a:rPr lang="en-US" sz="2400">
                <a:latin typeface="Karla" pitchFamily="2" charset="77"/>
                <a:hlinkClick r:id="rId3"/>
              </a:rPr>
              <a:t>/app/board/uXjVPtXX6-I=/</a:t>
            </a:r>
            <a:endParaRPr lang="en-US" sz="240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04943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next session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Work on your mind map</a:t>
            </a:r>
            <a:endParaRPr b="1"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2"/>
          </p:nvPr>
        </p:nvSpPr>
        <p:spPr>
          <a:xfrm>
            <a:off x="5356477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Work on your SWOT analysis</a:t>
            </a:r>
            <a:endParaRPr b="1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7061079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Wrap up your retrospective</a:t>
            </a:r>
            <a:endParaRPr sz="120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3651875" y="29527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GB" b="1"/>
              <a:t>Start researching your ideas (and document the research)</a:t>
            </a:r>
            <a:endParaRPr lang="en-GB" sz="1200"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2"/>
          </p:nvPr>
        </p:nvSpPr>
        <p:spPr>
          <a:xfrm>
            <a:off x="5356477" y="29527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Study Mind Maps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7061079" y="29527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Study SWOT analysis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build="p"/>
      <p:bldP spid="264" grpId="0" build="p"/>
      <p:bldP spid="266" grpId="0" build="p"/>
      <p:bldP spid="267" grpId="0" build="p"/>
      <p:bldP spid="268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8" name="Google Shape;341;p37">
            <a:extLst>
              <a:ext uri="{FF2B5EF4-FFF2-40B4-BE49-F238E27FC236}">
                <a16:creationId xmlns:a16="http://schemas.microsoft.com/office/drawing/2014/main" id="{DBF15E66-744E-33D8-721F-21EF78AC2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40" y="186201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along. . .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3DA44-E104-E239-EC9F-60D0D813474C}"/>
              </a:ext>
            </a:extLst>
          </p:cNvPr>
          <p:cNvSpPr txBox="1"/>
          <p:nvPr/>
        </p:nvSpPr>
        <p:spPr>
          <a:xfrm>
            <a:off x="1541930" y="2110085"/>
            <a:ext cx="5524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Karla" pitchFamily="2" charset="77"/>
                <a:hlinkClick r:id="rId3"/>
              </a:rPr>
              <a:t>https://</a:t>
            </a:r>
            <a:r>
              <a:rPr lang="en-US" sz="2400" err="1">
                <a:latin typeface="Karla" pitchFamily="2" charset="77"/>
                <a:hlinkClick r:id="rId3"/>
              </a:rPr>
              <a:t>trello.com</a:t>
            </a:r>
            <a:r>
              <a:rPr lang="en-US" sz="2400">
                <a:latin typeface="Karla" pitchFamily="2" charset="77"/>
                <a:hlinkClick r:id="rId3"/>
              </a:rPr>
              <a:t>/b/hbU9rqx6/3014</a:t>
            </a:r>
            <a:endParaRPr lang="en-US" sz="2400"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3657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l="47168" t="8637" r="1403" b="23560"/>
          <a:stretch/>
        </p:blipFill>
        <p:spPr>
          <a:xfrm>
            <a:off x="4287609" y="0"/>
            <a:ext cx="4423306" cy="4164772"/>
          </a:xfrm>
          <a:custGeom>
            <a:avLst/>
            <a:gdLst/>
            <a:ahLst/>
            <a:cxnLst/>
            <a:rect l="l" t="t" r="r" b="b"/>
            <a:pathLst>
              <a:path w="20674" h="21096" extrusionOk="0">
                <a:moveTo>
                  <a:pt x="5071" y="0"/>
                </a:moveTo>
                <a:cubicBezTo>
                  <a:pt x="4077" y="1153"/>
                  <a:pt x="3282" y="3014"/>
                  <a:pt x="2142" y="5678"/>
                </a:cubicBezTo>
                <a:cubicBezTo>
                  <a:pt x="468" y="9588"/>
                  <a:pt x="-463" y="11762"/>
                  <a:pt x="233" y="13843"/>
                </a:cubicBezTo>
                <a:cubicBezTo>
                  <a:pt x="928" y="15925"/>
                  <a:pt x="2924" y="16940"/>
                  <a:pt x="6515" y="18764"/>
                </a:cubicBezTo>
                <a:cubicBezTo>
                  <a:pt x="10105" y="20588"/>
                  <a:pt x="12105" y="21600"/>
                  <a:pt x="14012" y="20843"/>
                </a:cubicBezTo>
                <a:cubicBezTo>
                  <a:pt x="15919" y="20086"/>
                  <a:pt x="16855" y="17911"/>
                  <a:pt x="18529" y="14000"/>
                </a:cubicBezTo>
                <a:cubicBezTo>
                  <a:pt x="20203" y="10089"/>
                  <a:pt x="21137" y="7915"/>
                  <a:pt x="20443" y="5834"/>
                </a:cubicBezTo>
                <a:cubicBezTo>
                  <a:pt x="19749" y="3753"/>
                  <a:pt x="17748" y="2738"/>
                  <a:pt x="14156" y="913"/>
                </a:cubicBezTo>
                <a:cubicBezTo>
                  <a:pt x="13500" y="577"/>
                  <a:pt x="12898" y="273"/>
                  <a:pt x="12340" y="0"/>
                </a:cubicBezTo>
                <a:lnTo>
                  <a:pt x="507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34" name="Google Shape;334;p36"/>
          <p:cNvSpPr txBox="1">
            <a:spLocks noGrp="1"/>
          </p:cNvSpPr>
          <p:nvPr>
            <p:ph type="ctrTitle" idx="4294967295"/>
          </p:nvPr>
        </p:nvSpPr>
        <p:spPr>
          <a:xfrm>
            <a:off x="838200" y="1948625"/>
            <a:ext cx="4306800" cy="14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Thanks!</a:t>
            </a:r>
            <a:endParaRPr sz="9600" b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4294967295"/>
          </p:nvPr>
        </p:nvSpPr>
        <p:spPr>
          <a:xfrm>
            <a:off x="914400" y="3332496"/>
            <a:ext cx="4306800" cy="9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Karla"/>
                <a:ea typeface="Karla"/>
                <a:cs typeface="Karla"/>
                <a:sym typeface="Karla"/>
              </a:rPr>
              <a:t>Any questions?</a:t>
            </a:r>
            <a:endParaRPr sz="1400" b="1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You can find me on Teams or via</a:t>
            </a:r>
            <a:br>
              <a:rPr lang="en" sz="1400"/>
            </a:br>
            <a:r>
              <a:rPr lang="en-GB" sz="1400"/>
              <a:t>a</a:t>
            </a:r>
            <a:r>
              <a:rPr lang="en" sz="1400" err="1"/>
              <a:t>nthony</a:t>
            </a:r>
            <a:r>
              <a:rPr lang="en" sz="1400"/>
              <a:t>.</a:t>
            </a:r>
            <a:r>
              <a:rPr lang="en-GB" sz="1400"/>
              <a:t>e</a:t>
            </a:r>
            <a:r>
              <a:rPr lang="en" sz="1400" err="1"/>
              <a:t>dwards</a:t>
            </a:r>
            <a:r>
              <a:rPr lang="en" sz="1400"/>
              <a:t>@</a:t>
            </a:r>
            <a:r>
              <a:rPr lang="en-GB" sz="1400"/>
              <a:t>p</a:t>
            </a:r>
            <a:r>
              <a:rPr lang="en" sz="1400" err="1"/>
              <a:t>lymouth.ac.uk</a:t>
            </a:r>
            <a:endParaRPr sz="1400"/>
          </a:p>
        </p:txBody>
      </p:sp>
      <p:sp>
        <p:nvSpPr>
          <p:cNvPr id="336" name="Google Shape;336;p3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76700" y="2073715"/>
            <a:ext cx="6990600" cy="19955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This was my favorite module of the year. </a:t>
            </a:r>
            <a:br>
              <a:rPr lang="en"/>
            </a:br>
            <a:br>
              <a:rPr lang="en"/>
            </a:br>
            <a:r>
              <a:rPr lang="en"/>
              <a:t>It helped support my other assignments and had a positive impact on my</a:t>
            </a:r>
            <a:br>
              <a:rPr lang="en"/>
            </a:br>
            <a:r>
              <a:rPr lang="en"/>
              <a:t>job prospects after graduating . </a:t>
            </a:r>
            <a:br>
              <a:rPr lang="en"/>
            </a:br>
            <a:r>
              <a:rPr lang="en" sz="2000" i="1">
                <a:solidFill>
                  <a:schemeClr val="bg1">
                    <a:lumMod val="50000"/>
                  </a:schemeClr>
                </a:solidFill>
              </a:rPr>
              <a:t>said no one ever</a:t>
            </a:r>
            <a:endParaRPr sz="20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n · SlidesCarnival" id="{529A5F5F-2F5A-1D49-B3BC-44CF9CE60D50}" vid="{6DD7C336-983F-3D46-98BE-DE7B88DC8ED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Iden template</Template>
  <TotalTime>0</TotalTime>
  <Words>2753</Words>
  <Application>Microsoft Macintosh PowerPoint</Application>
  <PresentationFormat>On-screen Show (16:9)</PresentationFormat>
  <Paragraphs>420</Paragraphs>
  <Slides>83</Slides>
  <Notes>83</Notes>
  <HiddenSlides>1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Encode Sans Semi Condensed</vt:lpstr>
      <vt:lpstr>Calibri</vt:lpstr>
      <vt:lpstr>Karla</vt:lpstr>
      <vt:lpstr>Arial</vt:lpstr>
      <vt:lpstr>Iden template</vt:lpstr>
      <vt:lpstr>COMP 3014 Industry Engagement</vt:lpstr>
      <vt:lpstr>Hello!</vt:lpstr>
      <vt:lpstr>COMP 3014 Industry Engagement</vt:lpstr>
      <vt:lpstr>Today’s session’s</vt:lpstr>
      <vt:lpstr>This Module</vt:lpstr>
      <vt:lpstr> Engage with an Industry</vt:lpstr>
      <vt:lpstr>Take something you’ve made</vt:lpstr>
      <vt:lpstr>Come up with a plan</vt:lpstr>
      <vt:lpstr>PowerPoint Presentation</vt:lpstr>
      <vt:lpstr>As part of this module, students often:</vt:lpstr>
      <vt:lpstr> You decide. . .</vt:lpstr>
      <vt:lpstr>Two Assignments</vt:lpstr>
      <vt:lpstr>Two Submissions</vt:lpstr>
      <vt:lpstr>And a post a week</vt:lpstr>
      <vt:lpstr> Individually graded</vt:lpstr>
      <vt:lpstr> Self led</vt:lpstr>
      <vt:lpstr> Collaborative</vt:lpstr>
      <vt:lpstr> Code-lite</vt:lpstr>
      <vt:lpstr> Session times</vt:lpstr>
      <vt:lpstr>Hard to cheat</vt:lpstr>
      <vt:lpstr>Three Stages</vt:lpstr>
      <vt:lpstr>Four assessed learning outcomes</vt:lpstr>
      <vt:lpstr>The Journey. . . </vt:lpstr>
      <vt:lpstr>What questions do you have?</vt:lpstr>
      <vt:lpstr>The Setup</vt:lpstr>
      <vt:lpstr>Setup OneDrive</vt:lpstr>
      <vt:lpstr>Join Teams</vt:lpstr>
      <vt:lpstr>Register</vt:lpstr>
      <vt:lpstr>Trello</vt:lpstr>
      <vt:lpstr>Setup Trello</vt:lpstr>
      <vt:lpstr>Starter Board</vt:lpstr>
      <vt:lpstr>Follow along. . .</vt:lpstr>
      <vt:lpstr>Break?</vt:lpstr>
      <vt:lpstr>The First Assignment</vt:lpstr>
      <vt:lpstr>Overview</vt:lpstr>
      <vt:lpstr>One Submission</vt:lpstr>
      <vt:lpstr>PowerPoint Presentation</vt:lpstr>
      <vt:lpstr>PowerPoint Presentation</vt:lpstr>
      <vt:lpstr>PowerPoint Presentation</vt:lpstr>
      <vt:lpstr>PowerPoint Presentation</vt:lpstr>
      <vt:lpstr>What questions do you have?</vt:lpstr>
      <vt:lpstr>PowerPoint Presentation</vt:lpstr>
      <vt:lpstr>Follow along. . .</vt:lpstr>
      <vt:lpstr>The next few weeks</vt:lpstr>
      <vt:lpstr>Self reflection. . .</vt:lpstr>
      <vt:lpstr>Which should lead to. . .</vt:lpstr>
      <vt:lpstr>SMART Objectives</vt:lpstr>
      <vt:lpstr>Which should lead to. . .</vt:lpstr>
      <vt:lpstr>SMART Goal Example: </vt:lpstr>
      <vt:lpstr>PowerPoint Presentation</vt:lpstr>
      <vt:lpstr>Activity</vt:lpstr>
      <vt:lpstr>Activity</vt:lpstr>
      <vt:lpstr>Did you. . . </vt:lpstr>
      <vt:lpstr>You have 60 seconds to improve the seating arrangements</vt:lpstr>
      <vt:lpstr>Activity</vt:lpstr>
      <vt:lpstr>Today is the day</vt:lpstr>
      <vt:lpstr>PowerPoint Presentation</vt:lpstr>
      <vt:lpstr>Lunch?</vt:lpstr>
      <vt:lpstr>COMP 3014 Industry Engagement</vt:lpstr>
      <vt:lpstr>Register</vt:lpstr>
      <vt:lpstr>What questions do you have?</vt:lpstr>
      <vt:lpstr>View a plan</vt:lpstr>
      <vt:lpstr>Save the template</vt:lpstr>
      <vt:lpstr>This Afternoon, we’ll start your . . . </vt:lpstr>
      <vt:lpstr> Gather your thoughts</vt:lpstr>
      <vt:lpstr>These are processes that. . .</vt:lpstr>
      <vt:lpstr>Retrospective</vt:lpstr>
      <vt:lpstr>What is a retrospective?</vt:lpstr>
      <vt:lpstr>Retrospective</vt:lpstr>
      <vt:lpstr>PowerPoint Presentation</vt:lpstr>
      <vt:lpstr>What is a mind map?</vt:lpstr>
      <vt:lpstr>Which should lead to. . .</vt:lpstr>
      <vt:lpstr>Mind Maps. . .</vt:lpstr>
      <vt:lpstr>PowerPoint Presentation</vt:lpstr>
      <vt:lpstr>PowerPoint Presentation</vt:lpstr>
      <vt:lpstr>Follow along. . .</vt:lpstr>
      <vt:lpstr>What is a SWOT analysis?</vt:lpstr>
      <vt:lpstr>SWOT Analysis</vt:lpstr>
      <vt:lpstr>PowerPoint Presentation</vt:lpstr>
      <vt:lpstr>Follow along. . .</vt:lpstr>
      <vt:lpstr>By the next session</vt:lpstr>
      <vt:lpstr>Follow along. . .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3014 Industry Engagement</dc:title>
  <dc:creator>Anthony Edwards</dc:creator>
  <cp:lastModifiedBy>Anthony Edwards</cp:lastModifiedBy>
  <cp:revision>1</cp:revision>
  <dcterms:created xsi:type="dcterms:W3CDTF">2023-01-26T22:24:26Z</dcterms:created>
  <dcterms:modified xsi:type="dcterms:W3CDTF">2025-01-20T13:54:19Z</dcterms:modified>
</cp:coreProperties>
</file>